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notesMasterIdLst>
    <p:notesMasterId r:id="rId3"/>
  </p:notesMasterIdLst>
  <p:sldIdLst>
    <p:sldId id="258" r:id="rId4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61"/>
    <p:restoredTop sz="94660"/>
  </p:normalViewPr>
  <p:slideViewPr>
    <p:cSldViewPr snapToGrid="0">
      <p:cViewPr varScale="1">
        <p:scale>
          <a:sx n="37" d="100"/>
          <a:sy n="37" d="100"/>
        </p:scale>
        <p:origin x="-2862" y="-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ableStyles" Target="tableStyles.xml" 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9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30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2015/2/5</a:t>
            </a:fld>
            <a:endParaRPr kumimoji="1" lang="ja-JP" altLang="en-US"/>
          </a:p>
        </p:txBody>
      </p:sp>
      <p:sp>
        <p:nvSpPr>
          <p:cNvPr id="1131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87159" y="739973"/>
            <a:ext cx="2561447" cy="369986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32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6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33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34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32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103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50D5D-F22C-4B67-BBC1-021D48105FDA}" type="datetimeFigureOut">
              <a:rPr kumimoji="1" lang="ja-JP" altLang="en-US" smtClean="0"/>
              <a:t>2023/12/13</a:t>
            </a:fld>
            <a:endParaRPr kumimoji="1" lang="ja-JP" altLang="en-US"/>
          </a:p>
        </p:txBody>
      </p:sp>
      <p:sp>
        <p:nvSpPr>
          <p:cNvPr id="103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47B76-A184-404C-BD29-9652426CDC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8772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8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9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50D5D-F22C-4B67-BBC1-021D48105FDA}" type="datetimeFigureOut">
              <a:rPr kumimoji="1" lang="ja-JP" altLang="en-US" smtClean="0"/>
              <a:t>2023/12/13</a:t>
            </a:fld>
            <a:endParaRPr kumimoji="1" lang="ja-JP" altLang="en-US"/>
          </a:p>
        </p:txBody>
      </p:sp>
      <p:sp>
        <p:nvSpPr>
          <p:cNvPr id="109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47B76-A184-404C-BD29-9652426CDC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6059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95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9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50D5D-F22C-4B67-BBC1-021D48105FDA}" type="datetimeFigureOut">
              <a:rPr kumimoji="1" lang="ja-JP" altLang="en-US" smtClean="0"/>
              <a:t>2023/12/13</a:t>
            </a:fld>
            <a:endParaRPr kumimoji="1" lang="ja-JP" altLang="en-US"/>
          </a:p>
        </p:txBody>
      </p:sp>
      <p:sp>
        <p:nvSpPr>
          <p:cNvPr id="109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47B76-A184-404C-BD29-9652426CDC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9225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3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50D5D-F22C-4B67-BBC1-021D48105FDA}" type="datetimeFigureOut">
              <a:rPr kumimoji="1" lang="ja-JP" altLang="en-US" smtClean="0"/>
              <a:t>2023/12/13</a:t>
            </a:fld>
            <a:endParaRPr kumimoji="1" lang="ja-JP" altLang="en-US"/>
          </a:p>
        </p:txBody>
      </p:sp>
      <p:sp>
        <p:nvSpPr>
          <p:cNvPr id="104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47B76-A184-404C-BD29-9652426CDC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512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44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4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50D5D-F22C-4B67-BBC1-021D48105FDA}" type="datetimeFigureOut">
              <a:rPr kumimoji="1" lang="ja-JP" altLang="en-US" smtClean="0"/>
              <a:t>2023/12/13</a:t>
            </a:fld>
            <a:endParaRPr kumimoji="1" lang="ja-JP" altLang="en-US"/>
          </a:p>
        </p:txBody>
      </p:sp>
      <p:sp>
        <p:nvSpPr>
          <p:cNvPr id="104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47B76-A184-404C-BD29-9652426CDC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102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50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51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5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50D5D-F22C-4B67-BBC1-021D48105FDA}" type="datetimeFigureOut">
              <a:rPr kumimoji="1" lang="ja-JP" altLang="en-US" smtClean="0"/>
              <a:t>2023/12/13</a:t>
            </a:fld>
            <a:endParaRPr kumimoji="1" lang="ja-JP" altLang="en-US"/>
          </a:p>
        </p:txBody>
      </p:sp>
      <p:sp>
        <p:nvSpPr>
          <p:cNvPr id="105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47B76-A184-404C-BD29-9652426CDC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0279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57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58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5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60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6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50D5D-F22C-4B67-BBC1-021D48105FDA}" type="datetimeFigureOut">
              <a:rPr kumimoji="1" lang="ja-JP" altLang="en-US" smtClean="0"/>
              <a:t>2023/12/13</a:t>
            </a:fld>
            <a:endParaRPr kumimoji="1" lang="ja-JP" altLang="en-US"/>
          </a:p>
        </p:txBody>
      </p:sp>
      <p:sp>
        <p:nvSpPr>
          <p:cNvPr id="1062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47B76-A184-404C-BD29-9652426CDC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3995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6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50D5D-F22C-4B67-BBC1-021D48105FDA}" type="datetimeFigureOut">
              <a:rPr kumimoji="1" lang="ja-JP" altLang="en-US" smtClean="0"/>
              <a:t>2023/12/13</a:t>
            </a:fld>
            <a:endParaRPr kumimoji="1" lang="ja-JP" altLang="en-US"/>
          </a:p>
        </p:txBody>
      </p:sp>
      <p:sp>
        <p:nvSpPr>
          <p:cNvPr id="106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47B76-A184-404C-BD29-9652426CDC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186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50D5D-F22C-4B67-BBC1-021D48105FDA}" type="datetimeFigureOut">
              <a:rPr kumimoji="1" lang="ja-JP" altLang="en-US" smtClean="0"/>
              <a:t>2023/12/13</a:t>
            </a:fld>
            <a:endParaRPr kumimoji="1" lang="ja-JP" altLang="en-US"/>
          </a:p>
        </p:txBody>
      </p:sp>
      <p:sp>
        <p:nvSpPr>
          <p:cNvPr id="1071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47B76-A184-404C-BD29-9652426CDC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1119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75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76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7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50D5D-F22C-4B67-BBC1-021D48105FDA}" type="datetimeFigureOut">
              <a:rPr kumimoji="1" lang="ja-JP" altLang="en-US" smtClean="0"/>
              <a:t>2023/12/13</a:t>
            </a:fld>
            <a:endParaRPr kumimoji="1" lang="ja-JP" altLang="en-US"/>
          </a:p>
        </p:txBody>
      </p:sp>
      <p:sp>
        <p:nvSpPr>
          <p:cNvPr id="107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47B76-A184-404C-BD29-9652426CDC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2453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82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1083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8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50D5D-F22C-4B67-BBC1-021D48105FDA}" type="datetimeFigureOut">
              <a:rPr kumimoji="1" lang="ja-JP" altLang="en-US" smtClean="0"/>
              <a:t>2023/12/13</a:t>
            </a:fld>
            <a:endParaRPr kumimoji="1" lang="ja-JP" altLang="en-US"/>
          </a:p>
        </p:txBody>
      </p:sp>
      <p:sp>
        <p:nvSpPr>
          <p:cNvPr id="108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47B76-A184-404C-BD29-9652426CDC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7192997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027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50D5D-F22C-4B67-BBC1-021D48105FDA}" type="datetimeFigureOut">
              <a:rPr kumimoji="1" lang="ja-JP" altLang="en-US" smtClean="0"/>
              <a:t>2023/12/13</a:t>
            </a:fld>
            <a:endParaRPr kumimoji="1" lang="ja-JP" alt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B47B76-A184-404C-BD29-9652426CDC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7716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下矢印 112"/>
          <p:cNvSpPr/>
          <p:nvPr/>
        </p:nvSpPr>
        <p:spPr>
          <a:xfrm rot="16200000">
            <a:off x="4161795" y="5607054"/>
            <a:ext cx="295275" cy="1005404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108000" rIns="91440" bIns="108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140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101" name="下矢印 3"/>
          <p:cNvSpPr/>
          <p:nvPr/>
        </p:nvSpPr>
        <p:spPr>
          <a:xfrm>
            <a:off x="2358828" y="1602138"/>
            <a:ext cx="267941" cy="412894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108000" rIns="91440" bIns="10800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endParaRPr lang="ja-JP" altLang="en-US" sz="140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102" name="下矢印 11"/>
          <p:cNvSpPr/>
          <p:nvPr/>
        </p:nvSpPr>
        <p:spPr>
          <a:xfrm>
            <a:off x="2344258" y="3113482"/>
            <a:ext cx="295275" cy="504000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108000" rIns="91440" bIns="10800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endParaRPr lang="ja-JP" altLang="en-US" sz="140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103" name="下矢印 12"/>
          <p:cNvSpPr/>
          <p:nvPr/>
        </p:nvSpPr>
        <p:spPr>
          <a:xfrm>
            <a:off x="2358305" y="4271470"/>
            <a:ext cx="295275" cy="468000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108000" rIns="91440" bIns="10800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endParaRPr lang="ja-JP" altLang="en-US" sz="140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104" name="下矢印 13"/>
          <p:cNvSpPr/>
          <p:nvPr/>
        </p:nvSpPr>
        <p:spPr>
          <a:xfrm>
            <a:off x="2342378" y="5311299"/>
            <a:ext cx="311202" cy="476756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108000" rIns="91440" bIns="10800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endParaRPr lang="ja-JP" altLang="en-US" sz="140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105" name="下矢印 14"/>
          <p:cNvSpPr/>
          <p:nvPr/>
        </p:nvSpPr>
        <p:spPr>
          <a:xfrm>
            <a:off x="2331494" y="6308494"/>
            <a:ext cx="295275" cy="504000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108000" rIns="91440" bIns="10800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endParaRPr lang="ja-JP" altLang="en-US" sz="140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106" name="下矢印 116"/>
          <p:cNvSpPr/>
          <p:nvPr/>
        </p:nvSpPr>
        <p:spPr>
          <a:xfrm>
            <a:off x="2331498" y="7252271"/>
            <a:ext cx="308035" cy="417380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108000" rIns="91440" bIns="10800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endParaRPr lang="ja-JP" altLang="en-US" sz="140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107" name="テキスト ボックス 2"/>
          <p:cNvSpPr txBox="1"/>
          <p:nvPr/>
        </p:nvSpPr>
        <p:spPr>
          <a:xfrm>
            <a:off x="963298" y="729771"/>
            <a:ext cx="3627752" cy="864440"/>
          </a:xfrm>
          <a:prstGeom prst="rect">
            <a:avLst/>
          </a:prstGeom>
          <a:noFill/>
          <a:ln w="28575">
            <a:solidFill>
              <a:schemeClr val="accent5">
                <a:lumMod val="20000"/>
                <a:lumOff val="80000"/>
              </a:schemeClr>
            </a:solidFill>
          </a:ln>
        </p:spPr>
        <p:txBody>
          <a:bodyPr wrap="square" tIns="108000" bIns="108000" rtlCol="0" anchor="ctr">
            <a:spAutoFit/>
          </a:bodyPr>
          <a:lstStyle/>
          <a:p>
            <a:r>
              <a:rPr lang="en-US" altLang="ja-JP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【</a:t>
            </a:r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利用</a:t>
            </a:r>
            <a:r>
              <a:rPr lang="ja-JP" altLang="en-US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者、就労系サービス事業所、相談</a:t>
            </a:r>
            <a:r>
              <a:rPr lang="ja-JP" altLang="en-US" sz="140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支援専門員等</a:t>
            </a:r>
            <a:r>
              <a:rPr lang="en-US" altLang="ja-JP" sz="140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】</a:t>
            </a:r>
            <a:endParaRPr lang="en-US" altLang="ja-JP" sz="14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4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在宅にてサービス提供を行うかどうかの検討</a:t>
            </a:r>
            <a:endParaRPr lang="en-US" altLang="ja-JP" sz="14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108" name="テキスト ボックス 3"/>
          <p:cNvSpPr txBox="1"/>
          <p:nvPr/>
        </p:nvSpPr>
        <p:spPr>
          <a:xfrm>
            <a:off x="958534" y="2022962"/>
            <a:ext cx="4932178" cy="1079884"/>
          </a:xfrm>
          <a:prstGeom prst="rect">
            <a:avLst/>
          </a:prstGeom>
          <a:solidFill>
            <a:schemeClr val="lt1"/>
          </a:solidFill>
          <a:ln w="28575">
            <a:solidFill>
              <a:schemeClr val="accent5">
                <a:lumMod val="20000"/>
                <a:lumOff val="80000"/>
              </a:schemeClr>
            </a:solidFill>
          </a:ln>
        </p:spPr>
        <p:txBody>
          <a:bodyPr rot="0" spcFirstLastPara="0" vert="horz" wrap="square" lIns="91440" tIns="108000" rIns="91440" bIns="10800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US" altLang="ja-JP" sz="1400" kern="100" dirty="0" smtClean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【</a:t>
            </a:r>
            <a:r>
              <a:rPr lang="ja-JP" altLang="en-US" sz="1400" kern="100" dirty="0" smtClean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サービス提供事業所</a:t>
            </a:r>
            <a:r>
              <a:rPr lang="en-US" altLang="ja-JP" sz="1400" kern="100" dirty="0" smtClean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】</a:t>
            </a:r>
          </a:p>
          <a:p>
            <a:pPr marL="105750" algn="just"/>
            <a:r>
              <a:rPr lang="ja-JP" altLang="en-US" sz="1400" b="1" kern="1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①「在宅</a:t>
            </a:r>
            <a:r>
              <a:rPr lang="ja-JP" altLang="en-US" sz="1400" b="1" kern="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でのサービス提供に係る申出書</a:t>
            </a:r>
            <a:r>
              <a:rPr lang="ja-JP" sz="1400" b="1" kern="100" dirty="0" smtClean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」</a:t>
            </a:r>
            <a:r>
              <a:rPr lang="ja-JP" sz="14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の作成</a:t>
            </a:r>
          </a:p>
          <a:p>
            <a:pPr marL="105750" algn="just"/>
            <a:r>
              <a:rPr lang="ja-JP" altLang="en-US" sz="1400" kern="100" dirty="0" smtClean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★</a:t>
            </a:r>
            <a:r>
              <a:rPr lang="ja-JP" altLang="en-US" sz="1400" kern="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利用</a:t>
            </a:r>
            <a:r>
              <a:rPr lang="ja-JP" sz="1400" kern="100" dirty="0" smtClean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者</a:t>
            </a:r>
            <a:r>
              <a:rPr lang="ja-JP" sz="14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に対し、記載内容を</a:t>
            </a:r>
            <a:r>
              <a:rPr lang="ja-JP" sz="1400" kern="100" dirty="0" smtClean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説明</a:t>
            </a:r>
            <a:r>
              <a:rPr lang="ja-JP" altLang="en-US" sz="1400" kern="100" dirty="0" smtClean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し</a:t>
            </a:r>
            <a:r>
              <a:rPr lang="ja-JP" sz="1400" kern="100" dirty="0" smtClean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、</a:t>
            </a:r>
            <a:r>
              <a:rPr lang="ja-JP" altLang="en-US" sz="1400" kern="100" dirty="0" smtClean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在宅でのサービス提供</a:t>
            </a:r>
            <a:r>
              <a:rPr lang="ja-JP" sz="1400" kern="100" dirty="0" smtClean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を</a:t>
            </a:r>
            <a:r>
              <a:rPr lang="ja-JP" sz="14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希望する旨の署名を</a:t>
            </a:r>
            <a:r>
              <a:rPr lang="ja-JP" sz="1400" kern="100" dirty="0" smtClean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もらう</a:t>
            </a:r>
            <a:endParaRPr lang="ja-JP" sz="1400" kern="100" dirty="0">
              <a:effectLst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109" name="テキスト ボックス 5"/>
          <p:cNvSpPr txBox="1"/>
          <p:nvPr/>
        </p:nvSpPr>
        <p:spPr>
          <a:xfrm>
            <a:off x="955347" y="3626808"/>
            <a:ext cx="3456000" cy="648997"/>
          </a:xfrm>
          <a:prstGeom prst="rect">
            <a:avLst/>
          </a:prstGeom>
          <a:noFill/>
          <a:ln w="28575">
            <a:solidFill>
              <a:schemeClr val="accent5">
                <a:lumMod val="20000"/>
                <a:lumOff val="80000"/>
              </a:schemeClr>
            </a:solidFill>
          </a:ln>
        </p:spPr>
        <p:txBody>
          <a:bodyPr rot="0" spcFirstLastPara="0" vert="horz" wrap="square" lIns="91440" tIns="108000" rIns="91440" bIns="10800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ja-JP" altLang="en-US" sz="1400" kern="100" dirty="0" smtClean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上記①および　②個別支援計画書の写し　を</a:t>
            </a:r>
            <a:endParaRPr lang="en-US" altLang="ja-JP" sz="1400" kern="100" dirty="0" smtClean="0">
              <a:effectLst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sz="1400" kern="100" dirty="0" smtClean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日田市</a:t>
            </a:r>
            <a:r>
              <a:rPr lang="ja-JP" sz="1400" kern="100" dirty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役所社会福祉課障害福祉係に提出</a:t>
            </a:r>
          </a:p>
        </p:txBody>
      </p:sp>
      <p:sp>
        <p:nvSpPr>
          <p:cNvPr id="1110" name="テキスト ボックス 7"/>
          <p:cNvSpPr txBox="1"/>
          <p:nvPr/>
        </p:nvSpPr>
        <p:spPr>
          <a:xfrm>
            <a:off x="958534" y="4755283"/>
            <a:ext cx="4696308" cy="648997"/>
          </a:xfrm>
          <a:prstGeom prst="rect">
            <a:avLst/>
          </a:prstGeom>
          <a:solidFill>
            <a:schemeClr val="lt1"/>
          </a:solidFill>
          <a:ln w="28575">
            <a:solidFill>
              <a:schemeClr val="accent5">
                <a:lumMod val="20000"/>
                <a:lumOff val="80000"/>
              </a:schemeClr>
            </a:solidFill>
          </a:ln>
        </p:spPr>
        <p:txBody>
          <a:bodyPr rot="0" spcFirstLastPara="0" vert="horz" wrap="square" lIns="91440" tIns="108000" rIns="91440" bIns="10800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ja-JP" altLang="en-US" sz="1400" kern="100" dirty="0" smtClean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サービス担当者等の市</a:t>
            </a:r>
            <a:r>
              <a:rPr lang="ja-JP" altLang="en-US" sz="1400" kern="100" smtClean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職員</a:t>
            </a:r>
            <a:r>
              <a:rPr lang="ja-JP" altLang="en-US" sz="1400" kern="100" smtClean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が自宅もしくは事業所</a:t>
            </a:r>
            <a:r>
              <a:rPr lang="ja-JP" altLang="en-US" sz="1400" kern="100" dirty="0" smtClean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を訪問し、本人と面談</a:t>
            </a:r>
            <a:endParaRPr lang="ja-JP" sz="1400" kern="100" dirty="0">
              <a:effectLst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111" name="テキスト ボックス 9"/>
          <p:cNvSpPr txBox="1"/>
          <p:nvPr/>
        </p:nvSpPr>
        <p:spPr>
          <a:xfrm>
            <a:off x="958535" y="5773351"/>
            <a:ext cx="2848194" cy="648997"/>
          </a:xfrm>
          <a:prstGeom prst="rect">
            <a:avLst/>
          </a:prstGeom>
          <a:solidFill>
            <a:schemeClr val="lt1"/>
          </a:solidFill>
          <a:ln w="28575">
            <a:solidFill>
              <a:schemeClr val="accent5">
                <a:lumMod val="20000"/>
                <a:lumOff val="80000"/>
              </a:schemeClr>
            </a:solidFill>
          </a:ln>
        </p:spPr>
        <p:txBody>
          <a:bodyPr rot="0" spcFirstLastPara="0" vert="horz" wrap="square" lIns="91440" tIns="108000" rIns="91440" bIns="10800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ja-JP" altLang="en-US" sz="1400" kern="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訪問</a:t>
            </a:r>
            <a:r>
              <a:rPr lang="ja-JP" altLang="en-US" sz="1400" kern="1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した職員</a:t>
            </a:r>
            <a:r>
              <a:rPr lang="en-US" altLang="ja-JP" sz="1400" kern="1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+</a:t>
            </a:r>
            <a:r>
              <a:rPr lang="ja-JP" altLang="en-US" sz="1400" kern="1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市の請求担当者で在宅支援が</a:t>
            </a:r>
            <a:r>
              <a:rPr lang="ja-JP" altLang="en-US" sz="1400" kern="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適当</a:t>
            </a:r>
            <a:r>
              <a:rPr lang="ja-JP" altLang="en-US" sz="1400" kern="1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かどうか審査</a:t>
            </a:r>
            <a:endParaRPr lang="ja-JP" sz="1400" kern="100" dirty="0">
              <a:effectLst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112" name="テキスト ボックス 10"/>
          <p:cNvSpPr txBox="1"/>
          <p:nvPr/>
        </p:nvSpPr>
        <p:spPr>
          <a:xfrm>
            <a:off x="915808" y="7659273"/>
            <a:ext cx="5724000" cy="648997"/>
          </a:xfrm>
          <a:prstGeom prst="rect">
            <a:avLst/>
          </a:prstGeom>
          <a:solidFill>
            <a:schemeClr val="lt1"/>
          </a:solidFill>
          <a:ln w="28575">
            <a:solidFill>
              <a:schemeClr val="accent5">
                <a:lumMod val="20000"/>
                <a:lumOff val="80000"/>
              </a:schemeClr>
            </a:solidFill>
          </a:ln>
        </p:spPr>
        <p:txBody>
          <a:bodyPr rot="0" spcFirstLastPara="0" vert="horz" wrap="square" lIns="91440" tIns="108000" rIns="91440" bIns="10800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ja-JP" altLang="en-US" sz="1400" kern="1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①支援内容記録簿　　　　　　 　・・・毎月提出</a:t>
            </a:r>
            <a:endParaRPr lang="en-US" altLang="ja-JP" sz="1400" kern="1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400" kern="100" dirty="0" smtClean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②個別支援計画書</a:t>
            </a:r>
            <a:r>
              <a:rPr lang="ja-JP" altLang="en-US" sz="1400" kern="100" smtClean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の写し  </a:t>
            </a:r>
            <a:r>
              <a:rPr lang="ja-JP" altLang="en-US" sz="1400" kern="100" dirty="0" smtClean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・</a:t>
            </a:r>
            <a:r>
              <a:rPr lang="ja-JP" altLang="en-US" sz="1400" kern="100" smtClean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・・変更があった場合に提出</a:t>
            </a:r>
            <a:endParaRPr lang="ja-JP" sz="1400" kern="100" dirty="0">
              <a:effectLst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113" name="テキスト ボックス 9"/>
          <p:cNvSpPr txBox="1"/>
          <p:nvPr/>
        </p:nvSpPr>
        <p:spPr>
          <a:xfrm>
            <a:off x="958535" y="6829223"/>
            <a:ext cx="3011886" cy="433553"/>
          </a:xfrm>
          <a:prstGeom prst="rect">
            <a:avLst/>
          </a:prstGeom>
          <a:solidFill>
            <a:schemeClr val="lt1"/>
          </a:solidFill>
          <a:ln w="28575">
            <a:solidFill>
              <a:schemeClr val="accent5">
                <a:lumMod val="20000"/>
                <a:lumOff val="80000"/>
              </a:schemeClr>
            </a:solidFill>
          </a:ln>
        </p:spPr>
        <p:txBody>
          <a:bodyPr rot="0" spcFirstLastPara="0" vert="horz" wrap="square" lIns="91440" tIns="108000" rIns="91440" bIns="10800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ja-JP" altLang="en-US" sz="1400" kern="100" dirty="0" smtClean="0"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在宅にてサービス提供開始</a:t>
            </a:r>
            <a:endParaRPr lang="ja-JP" sz="1400" kern="100" dirty="0">
              <a:effectLst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114" name="テキスト ボックス 16"/>
          <p:cNvSpPr txBox="1"/>
          <p:nvPr/>
        </p:nvSpPr>
        <p:spPr>
          <a:xfrm>
            <a:off x="4892675" y="5777129"/>
            <a:ext cx="1885434" cy="648997"/>
          </a:xfrm>
          <a:prstGeom prst="rect">
            <a:avLst/>
          </a:prstGeom>
          <a:solidFill>
            <a:schemeClr val="lt1"/>
          </a:solidFill>
          <a:ln w="19050">
            <a:solidFill>
              <a:schemeClr val="bg1">
                <a:lumMod val="75000"/>
              </a:schemeClr>
            </a:solidFill>
          </a:ln>
        </p:spPr>
        <p:txBody>
          <a:bodyPr rot="0" spcFirstLastPara="0" vert="horz" wrap="square" lIns="91440" tIns="108000" rIns="91440" bIns="10800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ja-JP" altLang="en-US" sz="1400" kern="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通所</a:t>
            </a:r>
            <a:r>
              <a:rPr lang="ja-JP" altLang="en-US" sz="1400" kern="1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でのサービス提供を継続</a:t>
            </a:r>
            <a:endParaRPr lang="ja-JP" sz="1400" kern="100" dirty="0">
              <a:effectLst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115" name="テキスト ボックス 26"/>
          <p:cNvSpPr txBox="1"/>
          <p:nvPr/>
        </p:nvSpPr>
        <p:spPr>
          <a:xfrm>
            <a:off x="2585280" y="6453153"/>
            <a:ext cx="10342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適当である</a:t>
            </a:r>
            <a:endParaRPr kumimoji="1" lang="ja-JP" altLang="en-US" sz="1400" dirty="0">
              <a:solidFill>
                <a:srgbClr val="FF00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116" name="テキスト ボックス 111"/>
          <p:cNvSpPr txBox="1"/>
          <p:nvPr/>
        </p:nvSpPr>
        <p:spPr>
          <a:xfrm>
            <a:off x="3761847" y="5773351"/>
            <a:ext cx="10502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solidFill>
                  <a:srgbClr val="00206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適当</a:t>
            </a:r>
            <a:r>
              <a:rPr kumimoji="1" lang="ja-JP" altLang="en-US" sz="1400" dirty="0" smtClean="0">
                <a:solidFill>
                  <a:srgbClr val="00206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でない</a:t>
            </a:r>
            <a:endParaRPr kumimoji="1" lang="ja-JP" altLang="en-US" sz="1400" dirty="0">
              <a:solidFill>
                <a:srgbClr val="00206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117" name="テキスト ボックス 120"/>
          <p:cNvSpPr txBox="1"/>
          <p:nvPr/>
        </p:nvSpPr>
        <p:spPr>
          <a:xfrm>
            <a:off x="1557674" y="202749"/>
            <a:ext cx="38747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6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【</a:t>
            </a:r>
            <a:r>
              <a:rPr lang="ja-JP" altLang="en-US" sz="16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在宅でのサービス提供　</a:t>
            </a:r>
            <a:r>
              <a:rPr lang="ja-JP" altLang="ja-JP" sz="16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決定</a:t>
            </a:r>
            <a:r>
              <a:rPr lang="ja-JP" altLang="en-US" sz="16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までの流れ</a:t>
            </a:r>
            <a:r>
              <a:rPr lang="en-US" altLang="ja-JP" sz="16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】</a:t>
            </a:r>
            <a:endParaRPr kumimoji="1" lang="ja-JP" altLang="en-US" sz="16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118" name="ホームベース 121"/>
          <p:cNvSpPr/>
          <p:nvPr/>
        </p:nvSpPr>
        <p:spPr>
          <a:xfrm rot="5400000">
            <a:off x="-39177" y="1007326"/>
            <a:ext cx="1187418" cy="828000"/>
          </a:xfrm>
          <a:prstGeom prst="homePlat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19" name="ホームベース 122"/>
          <p:cNvSpPr/>
          <p:nvPr/>
        </p:nvSpPr>
        <p:spPr>
          <a:xfrm rot="5400000">
            <a:off x="70490" y="3156816"/>
            <a:ext cx="941714" cy="828000"/>
          </a:xfrm>
          <a:prstGeom prst="homePlat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20" name="テキスト ボックス 123"/>
          <p:cNvSpPr txBox="1"/>
          <p:nvPr/>
        </p:nvSpPr>
        <p:spPr>
          <a:xfrm>
            <a:off x="39005" y="905160"/>
            <a:ext cx="103105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1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通所にて</a:t>
            </a:r>
            <a:endParaRPr kumimoji="1" lang="en-US" altLang="ja-JP" sz="1100" dirty="0" smtClean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r>
              <a:rPr kumimoji="1" lang="ja-JP" altLang="en-US" sz="11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サービス</a:t>
            </a:r>
            <a:r>
              <a:rPr kumimoji="1" lang="ja-JP" altLang="en-US" sz="11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提供</a:t>
            </a:r>
            <a:endParaRPr kumimoji="1" lang="en-US" altLang="ja-JP" sz="1100" dirty="0" smtClean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21" name="ホームベース 124"/>
          <p:cNvSpPr/>
          <p:nvPr/>
        </p:nvSpPr>
        <p:spPr>
          <a:xfrm rot="5400000">
            <a:off x="-713774" y="5134812"/>
            <a:ext cx="2527363" cy="828000"/>
          </a:xfrm>
          <a:prstGeom prst="homePlat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22" name="テキスト ボックス 125"/>
          <p:cNvSpPr txBox="1"/>
          <p:nvPr/>
        </p:nvSpPr>
        <p:spPr>
          <a:xfrm>
            <a:off x="251551" y="5232510"/>
            <a:ext cx="60785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申請後</a:t>
            </a:r>
            <a:endParaRPr kumimoji="1" lang="en-US" altLang="ja-JP" sz="1100" dirty="0" smtClean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23" name="ホームベース 128"/>
          <p:cNvSpPr/>
          <p:nvPr/>
        </p:nvSpPr>
        <p:spPr>
          <a:xfrm rot="5400000">
            <a:off x="-381532" y="7340659"/>
            <a:ext cx="1862881" cy="828000"/>
          </a:xfrm>
          <a:prstGeom prst="homePlat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24" name="テキスト ボックス 130"/>
          <p:cNvSpPr txBox="1"/>
          <p:nvPr/>
        </p:nvSpPr>
        <p:spPr>
          <a:xfrm>
            <a:off x="166885" y="7340942"/>
            <a:ext cx="74892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1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在宅支援</a:t>
            </a:r>
            <a:endParaRPr kumimoji="1" lang="en-US" altLang="ja-JP" sz="1100" dirty="0" smtClean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r>
              <a:rPr kumimoji="1" lang="ja-JP" altLang="en-US" sz="11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開始後</a:t>
            </a:r>
            <a:endParaRPr kumimoji="1" lang="en-US" altLang="ja-JP" sz="1100" dirty="0" smtClean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25" name="テキスト ボックス 136"/>
          <p:cNvSpPr txBox="1"/>
          <p:nvPr/>
        </p:nvSpPr>
        <p:spPr>
          <a:xfrm>
            <a:off x="19955" y="3248660"/>
            <a:ext cx="105990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在宅支援開始</a:t>
            </a:r>
            <a:endParaRPr kumimoji="1" lang="en-US" altLang="ja-JP" sz="1050" dirty="0" smtClean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kumimoji="1" lang="ja-JP" altLang="en-US" sz="105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</a:t>
            </a:r>
            <a:r>
              <a:rPr kumimoji="1" lang="en-US" altLang="ja-JP" sz="105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1</a:t>
            </a:r>
            <a:r>
              <a:rPr kumimoji="1" lang="ja-JP" altLang="en-US" sz="105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か月</a:t>
            </a:r>
            <a:r>
              <a:rPr kumimoji="1" lang="ja-JP" altLang="en-US" sz="105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前</a:t>
            </a:r>
            <a:r>
              <a:rPr kumimoji="1" lang="ja-JP" altLang="en-US" sz="105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まで</a:t>
            </a:r>
            <a:endParaRPr kumimoji="1" lang="en-US" altLang="ja-JP" sz="1050" dirty="0" smtClean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26" name="角丸四角形吹き出し 1"/>
          <p:cNvSpPr/>
          <p:nvPr/>
        </p:nvSpPr>
        <p:spPr>
          <a:xfrm>
            <a:off x="4644509" y="787597"/>
            <a:ext cx="2143125" cy="818306"/>
          </a:xfrm>
          <a:prstGeom prst="wedgeRoundRectCallout">
            <a:avLst>
              <a:gd name="adj1" fmla="val -61722"/>
              <a:gd name="adj2" fmla="val 11515"/>
              <a:gd name="adj3" fmla="val 16667"/>
            </a:avLst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27" name="テキスト ボックス 9"/>
          <p:cNvSpPr txBox="1"/>
          <p:nvPr/>
        </p:nvSpPr>
        <p:spPr>
          <a:xfrm>
            <a:off x="4733084" y="947606"/>
            <a:ext cx="19659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/>
              <a:t>事業所の運営規定に</a:t>
            </a:r>
            <a:endParaRPr kumimoji="1" lang="en-US" altLang="ja-JP" sz="1400" b="1" dirty="0" smtClean="0"/>
          </a:p>
          <a:p>
            <a:r>
              <a:rPr kumimoji="1" lang="ja-JP" altLang="en-US" sz="1400" b="1" dirty="0" smtClean="0"/>
              <a:t>在宅</a:t>
            </a:r>
            <a:r>
              <a:rPr kumimoji="1" lang="ja-JP" altLang="en-US" sz="1400" b="1" dirty="0"/>
              <a:t>支援</a:t>
            </a:r>
            <a:r>
              <a:rPr kumimoji="1" lang="ja-JP" altLang="en-US" sz="1400" b="1" dirty="0" smtClean="0"/>
              <a:t>の</a:t>
            </a:r>
            <a:r>
              <a:rPr kumimoji="1" lang="ja-JP" altLang="en-US" sz="1400" b="1" dirty="0"/>
              <a:t>内容</a:t>
            </a:r>
            <a:r>
              <a:rPr kumimoji="1" lang="ja-JP" altLang="en-US" sz="1400" b="1" dirty="0" smtClean="0"/>
              <a:t>を明記</a:t>
            </a:r>
            <a:endParaRPr kumimoji="1" lang="ja-JP" alt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1150007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Template>Office Theme</Template>
  <TotalTime>166</TotalTime>
  <Words>157</Words>
  <Application>JUST Focus</Application>
  <Paragraphs>25</Paragraph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UD デジタル 教科書体 N-B</vt:lpstr>
      <vt:lpstr>UD デジタル 教科書体 NK-R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Company>日田市役所</Company>
  <LinksUpToDate>false</LinksUpToDate>
  <SharedDoc>false</SharedDoc>
  <HyperlinksChanged>false</HyperlinksChanged>
  <AppVersion>5.0.2</AppVersion>
  <PresentationFormat>ユーザー設定</PresentationFormat>
  <Slides>1</Slides>
  <Notes>0</Notes>
  <HiddenSlides>0</HiddenSlides>
  <MMClips>0</MMClip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 プレゼンテーション</dc:title>
  <dc:creator>130181</dc:creator>
  <cp:lastModifiedBy>福祉保健部　社会福祉課</cp:lastModifiedBy>
  <cp:lastPrinted>2023-10-25T08:45:02Z</cp:lastPrinted>
  <dcterms:created xsi:type="dcterms:W3CDTF">2023-02-17T00:31:54Z</dcterms:created>
  <dcterms:modified xsi:type="dcterms:W3CDTF">2023-12-13T01:25:04Z</dcterms:modified>
  <cp:revision>57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