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ハローワークシステム" initials="　"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p:scale>
          <a:sx n="113" d="100"/>
          <a:sy n="113" d="100"/>
        </p:scale>
        <p:origin x="-581" y="-11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11A5F-CB34-4704-B3C5-7D21EBF68770}"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kumimoji="1" lang="ja-JP" altLang="en-US"/>
        </a:p>
      </dgm:t>
    </dgm:pt>
    <dgm:pt modelId="{715E69B6-D45D-4DC4-AF9E-C7DFB1175C20}">
      <dgm:prSet custT="1"/>
      <dgm:spPr/>
      <dgm:t>
        <a:bodyPr/>
        <a:lstStyle/>
        <a:p>
          <a:pPr algn="l" rtl="0"/>
          <a:r>
            <a:rPr kumimoji="1" lang="ja-JP" altLang="en-US" sz="1000" dirty="0" smtClean="0"/>
            <a:t>日田</a:t>
          </a:r>
          <a:r>
            <a:rPr kumimoji="1" lang="ja-JP" sz="1000" dirty="0" smtClean="0"/>
            <a:t>市の平成</a:t>
          </a:r>
          <a:r>
            <a:rPr kumimoji="1" lang="en-US" sz="1000" dirty="0" smtClean="0"/>
            <a:t>28</a:t>
          </a:r>
          <a:r>
            <a:rPr kumimoji="1" lang="ja-JP" sz="1000" dirty="0" smtClean="0"/>
            <a:t>年</a:t>
          </a:r>
          <a:r>
            <a:rPr kumimoji="1" lang="en-US" altLang="ja-JP" sz="1000" dirty="0" smtClean="0"/>
            <a:t>8</a:t>
          </a:r>
          <a:r>
            <a:rPr kumimoji="1" lang="ja-JP" altLang="en-US" sz="1000" dirty="0" smtClean="0"/>
            <a:t>月</a:t>
          </a:r>
          <a:r>
            <a:rPr kumimoji="1" lang="ja-JP" sz="1000" dirty="0" smtClean="0"/>
            <a:t>の有効求人倍率</a:t>
          </a:r>
          <a:r>
            <a:rPr kumimoji="1" lang="ja-JP" sz="1000" dirty="0" smtClean="0">
              <a:solidFill>
                <a:schemeClr val="bg1"/>
              </a:solidFill>
            </a:rPr>
            <a:t>は</a:t>
          </a:r>
          <a:r>
            <a:rPr kumimoji="1" lang="en-US" altLang="ja-JP" sz="1000" dirty="0" smtClean="0">
              <a:solidFill>
                <a:schemeClr val="bg1"/>
              </a:solidFill>
            </a:rPr>
            <a:t>1.37</a:t>
          </a:r>
          <a:r>
            <a:rPr kumimoji="1" lang="ja-JP" sz="1000" dirty="0" smtClean="0">
              <a:solidFill>
                <a:schemeClr val="bg1"/>
              </a:solidFill>
            </a:rPr>
            <a:t>倍</a:t>
          </a:r>
          <a:r>
            <a:rPr kumimoji="1" lang="ja-JP" sz="1000" dirty="0" smtClean="0"/>
            <a:t>と、大分県全体の</a:t>
          </a:r>
          <a:r>
            <a:rPr kumimoji="1" lang="en-US" altLang="ja-JP" sz="1000" dirty="0" smtClean="0"/>
            <a:t>1.26</a:t>
          </a:r>
          <a:r>
            <a:rPr kumimoji="1" lang="ja-JP" sz="1000" dirty="0" smtClean="0"/>
            <a:t>倍</a:t>
          </a:r>
          <a:r>
            <a:rPr kumimoji="1" lang="ja-JP" altLang="en-US" sz="1000" dirty="0" smtClean="0"/>
            <a:t>に比べて高いものの、職種や雇用条件などによる雇用のミスマッチが生じています。また、「地域力日本一」を掲げ安定した雇用を創出する取組を展開しており、持続可能なまちづくりが求められています。</a:t>
          </a:r>
          <a:endParaRPr kumimoji="1" lang="en-US" altLang="ja-JP" sz="1000" dirty="0" smtClean="0"/>
        </a:p>
      </dgm:t>
    </dgm:pt>
    <dgm:pt modelId="{DA9022B9-1275-4BA9-BEBF-A80294E413CD}" type="parTrans" cxnId="{DB9F4538-5462-467B-905E-197BB474EEEE}">
      <dgm:prSet/>
      <dgm:spPr/>
      <dgm:t>
        <a:bodyPr/>
        <a:lstStyle/>
        <a:p>
          <a:endParaRPr kumimoji="1" lang="ja-JP" altLang="en-US"/>
        </a:p>
      </dgm:t>
    </dgm:pt>
    <dgm:pt modelId="{54AD0848-F82E-41B8-A418-EF8847AECDAC}" type="sibTrans" cxnId="{DB9F4538-5462-467B-905E-197BB474EEEE}">
      <dgm:prSet/>
      <dgm:spPr/>
      <dgm:t>
        <a:bodyPr/>
        <a:lstStyle/>
        <a:p>
          <a:endParaRPr kumimoji="1" lang="ja-JP" altLang="en-US"/>
        </a:p>
      </dgm:t>
    </dgm:pt>
    <dgm:pt modelId="{2B9C4007-1409-47DC-99B1-875767BEFEB8}">
      <dgm:prSet custT="1"/>
      <dgm:spPr/>
      <dgm:t>
        <a:bodyPr/>
        <a:lstStyle/>
        <a:p>
          <a:pPr algn="l" rtl="0"/>
          <a:r>
            <a:rPr kumimoji="1" lang="ja-JP" altLang="en-US" sz="1000" dirty="0" smtClean="0"/>
            <a:t>このため、日田市が行う産業施策や福祉施策と、国（大分労働局）が行う職業紹介、事業主支援その他の雇用に関する施策が密接な連携の下に円滑かつ効果的に実施されるよう、両者で「雇用対策協定」を結ぶこととしました。</a:t>
          </a:r>
          <a:endParaRPr lang="ja-JP" altLang="en-US" sz="1000" dirty="0"/>
        </a:p>
      </dgm:t>
    </dgm:pt>
    <dgm:pt modelId="{4BC1F2FF-B3FD-4E68-9502-379BDFF91F41}" type="parTrans" cxnId="{838C2D2C-D3CF-4170-9EBA-846FCE341EF9}">
      <dgm:prSet/>
      <dgm:spPr/>
      <dgm:t>
        <a:bodyPr/>
        <a:lstStyle/>
        <a:p>
          <a:endParaRPr kumimoji="1" lang="ja-JP" altLang="en-US"/>
        </a:p>
      </dgm:t>
    </dgm:pt>
    <dgm:pt modelId="{49EEB2E3-AE12-4FDC-A83A-379A62C5C918}" type="sibTrans" cxnId="{838C2D2C-D3CF-4170-9EBA-846FCE341EF9}">
      <dgm:prSet/>
      <dgm:spPr/>
      <dgm:t>
        <a:bodyPr/>
        <a:lstStyle/>
        <a:p>
          <a:endParaRPr kumimoji="1" lang="ja-JP" altLang="en-US"/>
        </a:p>
      </dgm:t>
    </dgm:pt>
    <dgm:pt modelId="{2B6D8D04-3B41-45AB-9B1C-81FEAB39DC14}" type="pres">
      <dgm:prSet presAssocID="{1B011A5F-CB34-4704-B3C5-7D21EBF68770}" presName="linearFlow" presStyleCnt="0">
        <dgm:presLayoutVars>
          <dgm:dir/>
          <dgm:resizeHandles val="exact"/>
        </dgm:presLayoutVars>
      </dgm:prSet>
      <dgm:spPr/>
      <dgm:t>
        <a:bodyPr/>
        <a:lstStyle/>
        <a:p>
          <a:endParaRPr kumimoji="1" lang="ja-JP" altLang="en-US"/>
        </a:p>
      </dgm:t>
    </dgm:pt>
    <dgm:pt modelId="{67B0B4BB-742A-463B-A902-45E76A04E27F}" type="pres">
      <dgm:prSet presAssocID="{715E69B6-D45D-4DC4-AF9E-C7DFB1175C20}" presName="composite" presStyleCnt="0"/>
      <dgm:spPr/>
    </dgm:pt>
    <dgm:pt modelId="{757A1E87-3B4C-4702-9289-0F1B0692E317}" type="pres">
      <dgm:prSet presAssocID="{715E69B6-D45D-4DC4-AF9E-C7DFB1175C20}" presName="imgShp" presStyleLbl="fgImgPlace1" presStyleIdx="0" presStyleCnt="2" custLinFactX="-129593" custLinFactNeighborX="-200000" custLinFactNeighborY="-27"/>
      <dgm:spPr/>
      <dgm:t>
        <a:bodyPr/>
        <a:lstStyle/>
        <a:p>
          <a:endParaRPr kumimoji="1" lang="ja-JP" altLang="en-US"/>
        </a:p>
      </dgm:t>
    </dgm:pt>
    <dgm:pt modelId="{E7D5B91D-EA66-4E21-B810-1B73FCDF7CDB}" type="pres">
      <dgm:prSet presAssocID="{715E69B6-D45D-4DC4-AF9E-C7DFB1175C20}" presName="txShp" presStyleLbl="node1" presStyleIdx="0" presStyleCnt="2" custScaleX="141300" custLinFactNeighborX="433" custLinFactNeighborY="8657">
        <dgm:presLayoutVars>
          <dgm:bulletEnabled val="1"/>
        </dgm:presLayoutVars>
      </dgm:prSet>
      <dgm:spPr/>
      <dgm:t>
        <a:bodyPr/>
        <a:lstStyle/>
        <a:p>
          <a:endParaRPr kumimoji="1" lang="ja-JP" altLang="en-US"/>
        </a:p>
      </dgm:t>
    </dgm:pt>
    <dgm:pt modelId="{7D7D6012-7CA4-483C-82DC-9338686DED89}" type="pres">
      <dgm:prSet presAssocID="{54AD0848-F82E-41B8-A418-EF8847AECDAC}" presName="spacing" presStyleCnt="0"/>
      <dgm:spPr/>
    </dgm:pt>
    <dgm:pt modelId="{90CF6315-AF24-4F9B-8623-7D65E675467A}" type="pres">
      <dgm:prSet presAssocID="{2B9C4007-1409-47DC-99B1-875767BEFEB8}" presName="composite" presStyleCnt="0"/>
      <dgm:spPr/>
    </dgm:pt>
    <dgm:pt modelId="{E796EE40-8B13-4F45-8A34-18A8494446F2}" type="pres">
      <dgm:prSet presAssocID="{2B9C4007-1409-47DC-99B1-875767BEFEB8}" presName="imgShp" presStyleLbl="fgImgPlace1" presStyleIdx="1" presStyleCnt="2" custLinFactX="-130108" custLinFactNeighborX="-200000" custLinFactNeighborY="-12500"/>
      <dgm:spPr/>
      <dgm:t>
        <a:bodyPr/>
        <a:lstStyle/>
        <a:p>
          <a:endParaRPr kumimoji="1" lang="ja-JP" altLang="en-US"/>
        </a:p>
      </dgm:t>
    </dgm:pt>
    <dgm:pt modelId="{7F19ED06-2467-4332-B2F8-A396153A0B49}" type="pres">
      <dgm:prSet presAssocID="{2B9C4007-1409-47DC-99B1-875767BEFEB8}" presName="txShp" presStyleLbl="node1" presStyleIdx="1" presStyleCnt="2" custScaleX="141138" custLinFactNeighborX="352" custLinFactNeighborY="-10086">
        <dgm:presLayoutVars>
          <dgm:bulletEnabled val="1"/>
        </dgm:presLayoutVars>
      </dgm:prSet>
      <dgm:spPr/>
      <dgm:t>
        <a:bodyPr/>
        <a:lstStyle/>
        <a:p>
          <a:endParaRPr kumimoji="1" lang="ja-JP" altLang="en-US"/>
        </a:p>
      </dgm:t>
    </dgm:pt>
  </dgm:ptLst>
  <dgm:cxnLst>
    <dgm:cxn modelId="{DB9F4538-5462-467B-905E-197BB474EEEE}" srcId="{1B011A5F-CB34-4704-B3C5-7D21EBF68770}" destId="{715E69B6-D45D-4DC4-AF9E-C7DFB1175C20}" srcOrd="0" destOrd="0" parTransId="{DA9022B9-1275-4BA9-BEBF-A80294E413CD}" sibTransId="{54AD0848-F82E-41B8-A418-EF8847AECDAC}"/>
    <dgm:cxn modelId="{FA853BB8-F381-4F08-BE63-8AC6D6B9BBF8}" type="presOf" srcId="{1B011A5F-CB34-4704-B3C5-7D21EBF68770}" destId="{2B6D8D04-3B41-45AB-9B1C-81FEAB39DC14}" srcOrd="0" destOrd="0" presId="urn:microsoft.com/office/officeart/2005/8/layout/vList3#1"/>
    <dgm:cxn modelId="{28E3E4D4-0BBF-443F-9882-460BF6D73222}" type="presOf" srcId="{715E69B6-D45D-4DC4-AF9E-C7DFB1175C20}" destId="{E7D5B91D-EA66-4E21-B810-1B73FCDF7CDB}" srcOrd="0" destOrd="0" presId="urn:microsoft.com/office/officeart/2005/8/layout/vList3#1"/>
    <dgm:cxn modelId="{2BFACF21-48DF-4110-86DA-859CFF9008CD}" type="presOf" srcId="{2B9C4007-1409-47DC-99B1-875767BEFEB8}" destId="{7F19ED06-2467-4332-B2F8-A396153A0B49}" srcOrd="0" destOrd="0" presId="urn:microsoft.com/office/officeart/2005/8/layout/vList3#1"/>
    <dgm:cxn modelId="{838C2D2C-D3CF-4170-9EBA-846FCE341EF9}" srcId="{1B011A5F-CB34-4704-B3C5-7D21EBF68770}" destId="{2B9C4007-1409-47DC-99B1-875767BEFEB8}" srcOrd="1" destOrd="0" parTransId="{4BC1F2FF-B3FD-4E68-9502-379BDFF91F41}" sibTransId="{49EEB2E3-AE12-4FDC-A83A-379A62C5C918}"/>
    <dgm:cxn modelId="{1BA2719E-381F-4F1A-A4EA-E945EA4AAF0D}" type="presParOf" srcId="{2B6D8D04-3B41-45AB-9B1C-81FEAB39DC14}" destId="{67B0B4BB-742A-463B-A902-45E76A04E27F}" srcOrd="0" destOrd="0" presId="urn:microsoft.com/office/officeart/2005/8/layout/vList3#1"/>
    <dgm:cxn modelId="{8F5F5C6F-383E-436A-9A3A-0BA521ACC1FB}" type="presParOf" srcId="{67B0B4BB-742A-463B-A902-45E76A04E27F}" destId="{757A1E87-3B4C-4702-9289-0F1B0692E317}" srcOrd="0" destOrd="0" presId="urn:microsoft.com/office/officeart/2005/8/layout/vList3#1"/>
    <dgm:cxn modelId="{8039A671-E0BC-4951-B2DC-7D28A3FB1ECA}" type="presParOf" srcId="{67B0B4BB-742A-463B-A902-45E76A04E27F}" destId="{E7D5B91D-EA66-4E21-B810-1B73FCDF7CDB}" srcOrd="1" destOrd="0" presId="urn:microsoft.com/office/officeart/2005/8/layout/vList3#1"/>
    <dgm:cxn modelId="{9DD439FF-D5D1-4AC4-A3D5-301FA2D11178}" type="presParOf" srcId="{2B6D8D04-3B41-45AB-9B1C-81FEAB39DC14}" destId="{7D7D6012-7CA4-483C-82DC-9338686DED89}" srcOrd="1" destOrd="0" presId="urn:microsoft.com/office/officeart/2005/8/layout/vList3#1"/>
    <dgm:cxn modelId="{3D124CAA-9CF7-46EB-AAFC-9365B6834C2F}" type="presParOf" srcId="{2B6D8D04-3B41-45AB-9B1C-81FEAB39DC14}" destId="{90CF6315-AF24-4F9B-8623-7D65E675467A}" srcOrd="2" destOrd="0" presId="urn:microsoft.com/office/officeart/2005/8/layout/vList3#1"/>
    <dgm:cxn modelId="{3574E42E-310F-4F55-AA1B-CF2DC7BBB6AC}" type="presParOf" srcId="{90CF6315-AF24-4F9B-8623-7D65E675467A}" destId="{E796EE40-8B13-4F45-8A34-18A8494446F2}" srcOrd="0" destOrd="0" presId="urn:microsoft.com/office/officeart/2005/8/layout/vList3#1"/>
    <dgm:cxn modelId="{9F13C60C-FD2F-48FE-A338-0EEBEEA0EA5D}" type="presParOf" srcId="{90CF6315-AF24-4F9B-8623-7D65E675467A}" destId="{7F19ED06-2467-4332-B2F8-A396153A0B49}" srcOrd="1" destOrd="0" presId="urn:microsoft.com/office/officeart/2005/8/layout/vList3#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5B91D-EA66-4E21-B810-1B73FCDF7CDB}">
      <dsp:nvSpPr>
        <dsp:cNvPr id="0" name=""/>
        <dsp:cNvSpPr/>
      </dsp:nvSpPr>
      <dsp:spPr>
        <a:xfrm rot="10800000">
          <a:off x="288024" y="33343"/>
          <a:ext cx="8187096" cy="38394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11" tIns="38100" rIns="71120" bIns="38100" numCol="1" spcCol="1270" anchor="ctr" anchorCtr="0">
          <a:noAutofit/>
        </a:bodyPr>
        <a:lstStyle/>
        <a:p>
          <a:pPr lvl="0" algn="l" defTabSz="444500" rtl="0">
            <a:lnSpc>
              <a:spcPct val="90000"/>
            </a:lnSpc>
            <a:spcBef>
              <a:spcPct val="0"/>
            </a:spcBef>
            <a:spcAft>
              <a:spcPct val="35000"/>
            </a:spcAft>
          </a:pPr>
          <a:r>
            <a:rPr kumimoji="1" lang="ja-JP" altLang="en-US" sz="1000" kern="1200" dirty="0" smtClean="0"/>
            <a:t>日田</a:t>
          </a:r>
          <a:r>
            <a:rPr kumimoji="1" lang="ja-JP" sz="1000" kern="1200" dirty="0" smtClean="0"/>
            <a:t>市の平成</a:t>
          </a:r>
          <a:r>
            <a:rPr kumimoji="1" lang="en-US" sz="1000" kern="1200" dirty="0" smtClean="0"/>
            <a:t>28</a:t>
          </a:r>
          <a:r>
            <a:rPr kumimoji="1" lang="ja-JP" sz="1000" kern="1200" dirty="0" smtClean="0"/>
            <a:t>年</a:t>
          </a:r>
          <a:r>
            <a:rPr kumimoji="1" lang="en-US" altLang="ja-JP" sz="1000" kern="1200" dirty="0" smtClean="0"/>
            <a:t>8</a:t>
          </a:r>
          <a:r>
            <a:rPr kumimoji="1" lang="ja-JP" altLang="en-US" sz="1000" kern="1200" dirty="0" smtClean="0"/>
            <a:t>月</a:t>
          </a:r>
          <a:r>
            <a:rPr kumimoji="1" lang="ja-JP" sz="1000" kern="1200" dirty="0" smtClean="0"/>
            <a:t>の有効求人倍率</a:t>
          </a:r>
          <a:r>
            <a:rPr kumimoji="1" lang="ja-JP" sz="1000" kern="1200" dirty="0" smtClean="0">
              <a:solidFill>
                <a:schemeClr val="bg1"/>
              </a:solidFill>
            </a:rPr>
            <a:t>は</a:t>
          </a:r>
          <a:r>
            <a:rPr kumimoji="1" lang="en-US" altLang="ja-JP" sz="1000" kern="1200" dirty="0" smtClean="0">
              <a:solidFill>
                <a:schemeClr val="bg1"/>
              </a:solidFill>
            </a:rPr>
            <a:t>1.37</a:t>
          </a:r>
          <a:r>
            <a:rPr kumimoji="1" lang="ja-JP" sz="1000" kern="1200" dirty="0" smtClean="0">
              <a:solidFill>
                <a:schemeClr val="bg1"/>
              </a:solidFill>
            </a:rPr>
            <a:t>倍</a:t>
          </a:r>
          <a:r>
            <a:rPr kumimoji="1" lang="ja-JP" sz="1000" kern="1200" dirty="0" smtClean="0"/>
            <a:t>と、大分県全体の</a:t>
          </a:r>
          <a:r>
            <a:rPr kumimoji="1" lang="en-US" altLang="ja-JP" sz="1000" kern="1200" dirty="0" smtClean="0"/>
            <a:t>1.26</a:t>
          </a:r>
          <a:r>
            <a:rPr kumimoji="1" lang="ja-JP" sz="1000" kern="1200" dirty="0" smtClean="0"/>
            <a:t>倍</a:t>
          </a:r>
          <a:r>
            <a:rPr kumimoji="1" lang="ja-JP" altLang="en-US" sz="1000" kern="1200" dirty="0" smtClean="0"/>
            <a:t>に比べて高いものの、職種や雇用条件などによる雇用のミスマッチが生じています。また、「地域力日本一」を掲げ安定した雇用を創出する取組を展開しており、持続可能なまちづくりが求められています。</a:t>
          </a:r>
          <a:endParaRPr kumimoji="1" lang="en-US" altLang="ja-JP" sz="1000" kern="1200" dirty="0" smtClean="0"/>
        </a:p>
      </dsp:txBody>
      <dsp:txXfrm rot="10800000">
        <a:off x="384011" y="33343"/>
        <a:ext cx="8091109" cy="383948"/>
      </dsp:txXfrm>
    </dsp:sp>
    <dsp:sp modelId="{757A1E87-3B4C-4702-9289-0F1B0692E317}">
      <dsp:nvSpPr>
        <dsp:cNvPr id="0" name=""/>
        <dsp:cNvSpPr/>
      </dsp:nvSpPr>
      <dsp:spPr>
        <a:xfrm>
          <a:off x="1978" y="1"/>
          <a:ext cx="383948" cy="38394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19ED06-2467-4332-B2F8-A396153A0B49}">
      <dsp:nvSpPr>
        <dsp:cNvPr id="0" name=""/>
        <dsp:cNvSpPr/>
      </dsp:nvSpPr>
      <dsp:spPr>
        <a:xfrm rot="10800000">
          <a:off x="288024" y="441316"/>
          <a:ext cx="8177710" cy="38394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11" tIns="38100" rIns="71120" bIns="38100" numCol="1" spcCol="1270" anchor="ctr" anchorCtr="0">
          <a:noAutofit/>
        </a:bodyPr>
        <a:lstStyle/>
        <a:p>
          <a:pPr lvl="0" algn="l" defTabSz="444500" rtl="0">
            <a:lnSpc>
              <a:spcPct val="90000"/>
            </a:lnSpc>
            <a:spcBef>
              <a:spcPct val="0"/>
            </a:spcBef>
            <a:spcAft>
              <a:spcPct val="35000"/>
            </a:spcAft>
          </a:pPr>
          <a:r>
            <a:rPr kumimoji="1" lang="ja-JP" altLang="en-US" sz="1000" kern="1200" dirty="0" smtClean="0"/>
            <a:t>このため、日田市が行う産業施策や福祉施策と、国（大分労働局）が行う職業紹介、事業主支援その他の雇用に関する施策が密接な連携の下に円滑かつ効果的に実施されるよう、両者で「雇用対策協定」を結ぶこととしました。</a:t>
          </a:r>
          <a:endParaRPr lang="ja-JP" altLang="en-US" sz="1000" kern="1200" dirty="0"/>
        </a:p>
      </dsp:txBody>
      <dsp:txXfrm rot="10800000">
        <a:off x="384011" y="441316"/>
        <a:ext cx="8081723" cy="383948"/>
      </dsp:txXfrm>
    </dsp:sp>
    <dsp:sp modelId="{E796EE40-8B13-4F45-8A34-18A8494446F2}">
      <dsp:nvSpPr>
        <dsp:cNvPr id="0" name=""/>
        <dsp:cNvSpPr/>
      </dsp:nvSpPr>
      <dsp:spPr>
        <a:xfrm>
          <a:off x="1" y="432048"/>
          <a:ext cx="383948" cy="38394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2" y="0"/>
            <a:ext cx="2949575" cy="496888"/>
          </a:xfrm>
          <a:prstGeom prst="rect">
            <a:avLst/>
          </a:prstGeom>
        </p:spPr>
        <p:txBody>
          <a:bodyPr vert="horz" lIns="91424" tIns="45712" rIns="91424" bIns="45712" rtlCol="0"/>
          <a:lstStyle>
            <a:lvl1pPr algn="r">
              <a:defRPr sz="1200"/>
            </a:lvl1pPr>
          </a:lstStyle>
          <a:p>
            <a:fld id="{857EEA4B-6A0E-48F3-A812-4AF992E11CA4}" type="datetimeFigureOut">
              <a:rPr kumimoji="1" lang="ja-JP" altLang="en-US" smtClean="0"/>
              <a:pPr/>
              <a:t>2016/10/6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1041" y="4721225"/>
            <a:ext cx="5443537" cy="4471988"/>
          </a:xfrm>
          <a:prstGeom prst="rect">
            <a:avLst/>
          </a:prstGeom>
        </p:spPr>
        <p:txBody>
          <a:bodyPr vert="horz" lIns="91424" tIns="45712" rIns="91424"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7"/>
            <a:ext cx="2949575" cy="496887"/>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2" y="9440867"/>
            <a:ext cx="2949575" cy="496887"/>
          </a:xfrm>
          <a:prstGeom prst="rect">
            <a:avLst/>
          </a:prstGeom>
        </p:spPr>
        <p:txBody>
          <a:bodyPr vert="horz" lIns="91424" tIns="45712" rIns="91424" bIns="45712" rtlCol="0" anchor="b"/>
          <a:lstStyle>
            <a:lvl1pPr algn="r">
              <a:defRPr sz="1200"/>
            </a:lvl1pPr>
          </a:lstStyle>
          <a:p>
            <a:fld id="{4BAADD9B-8E31-4AFB-AA6F-C52ED053039E}" type="slidenum">
              <a:rPr kumimoji="1" lang="ja-JP" altLang="en-US" smtClean="0"/>
              <a:pPr/>
              <a:t>‹#›</a:t>
            </a:fld>
            <a:endParaRPr kumimoji="1" lang="ja-JP" altLang="en-US"/>
          </a:p>
        </p:txBody>
      </p:sp>
    </p:spTree>
    <p:extLst>
      <p:ext uri="{BB962C8B-B14F-4D97-AF65-F5344CB8AC3E}">
        <p14:creationId xmlns:p14="http://schemas.microsoft.com/office/powerpoint/2010/main" val="22174197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4BAADD9B-8E31-4AFB-AA6F-C52ED053039E}" type="slidenum">
              <a:rPr kumimoji="1" lang="ja-JP" altLang="en-US" smtClean="0"/>
              <a:pPr/>
              <a:t>1</a:t>
            </a:fld>
            <a:endParaRPr kumimoji="1" lang="ja-JP" altLang="en-US"/>
          </a:p>
        </p:txBody>
      </p:sp>
    </p:spTree>
    <p:extLst>
      <p:ext uri="{BB962C8B-B14F-4D97-AF65-F5344CB8AC3E}">
        <p14:creationId xmlns:p14="http://schemas.microsoft.com/office/powerpoint/2010/main" val="3115129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3841051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3037277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2369543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2998005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255334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2341893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897334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260060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1757476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1542286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5C8268-3987-4EBE-8258-6461AE96D949}" type="datetimeFigureOut">
              <a:rPr kumimoji="1" lang="ja-JP" altLang="en-US" smtClean="0"/>
              <a:pPr/>
              <a:t>2016/10/6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1226001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C8268-3987-4EBE-8258-6461AE96D949}" type="datetimeFigureOut">
              <a:rPr kumimoji="1" lang="ja-JP" altLang="en-US" smtClean="0"/>
              <a:pPr/>
              <a:t>2016/10/6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5E3C7-1D34-46BC-94B1-DFDA976E1BBC}" type="slidenum">
              <a:rPr kumimoji="1" lang="ja-JP" altLang="en-US" smtClean="0"/>
              <a:pPr/>
              <a:t>‹#›</a:t>
            </a:fld>
            <a:endParaRPr kumimoji="1" lang="ja-JP" altLang="en-US"/>
          </a:p>
        </p:txBody>
      </p:sp>
    </p:spTree>
    <p:extLst>
      <p:ext uri="{BB962C8B-B14F-4D97-AF65-F5344CB8AC3E}">
        <p14:creationId xmlns:p14="http://schemas.microsoft.com/office/powerpoint/2010/main" val="3595921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6.jpeg"/><Relationship Id="rId3" Type="http://schemas.openxmlformats.org/officeDocument/2006/relationships/image" Target="../media/image1.jpg"/><Relationship Id="rId7" Type="http://schemas.openxmlformats.org/officeDocument/2006/relationships/diagramColors" Target="../diagrams/colors1.xm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4.png"/><Relationship Id="rId5" Type="http://schemas.openxmlformats.org/officeDocument/2006/relationships/diagramLayout" Target="../diagrams/layout1.xml"/><Relationship Id="rId10" Type="http://schemas.openxmlformats.org/officeDocument/2006/relationships/image" Target="../media/image3.jpeg"/><Relationship Id="rId4" Type="http://schemas.openxmlformats.org/officeDocument/2006/relationships/diagramData" Target="../diagrams/data1.xml"/><Relationship Id="rId9" Type="http://schemas.openxmlformats.org/officeDocument/2006/relationships/image" Target="../media/image2.jpeg"/><Relationship Id="rId1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08520" y="589330"/>
            <a:ext cx="9322112" cy="5777398"/>
          </a:xfrm>
          <a:prstGeom prst="rect">
            <a:avLst/>
          </a:prstGeom>
          <a:noFill/>
          <a:extLst>
            <a:ext uri="{909E8E84-426E-40DD-AFC4-6F175D3DCCD1}">
              <a14:hiddenFill xmlns:a14="http://schemas.microsoft.com/office/drawing/2010/main">
                <a:solidFill>
                  <a:srgbClr val="FFFFFF"/>
                </a:solidFill>
              </a14:hiddenFill>
            </a:ext>
          </a:extLst>
        </p:spPr>
      </p:pic>
      <p:sp>
        <p:nvSpPr>
          <p:cNvPr id="31" name="正方形/長方形 30"/>
          <p:cNvSpPr/>
          <p:nvPr/>
        </p:nvSpPr>
        <p:spPr>
          <a:xfrm>
            <a:off x="107504" y="5828416"/>
            <a:ext cx="8928992" cy="5383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二等辺三角形 28"/>
          <p:cNvSpPr/>
          <p:nvPr/>
        </p:nvSpPr>
        <p:spPr>
          <a:xfrm>
            <a:off x="179512" y="3004503"/>
            <a:ext cx="8589185" cy="568513"/>
          </a:xfrm>
          <a:prstGeom prst="triangle">
            <a:avLst>
              <a:gd name="adj" fmla="val 49687"/>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3544" y="1556792"/>
            <a:ext cx="9084960" cy="14027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332022" y="26785"/>
            <a:ext cx="8640960" cy="504055"/>
          </a:xfrm>
        </p:spPr>
        <p:txBody>
          <a:bodyPr>
            <a:noAutofit/>
          </a:bodyPr>
          <a:lstStyle/>
          <a:p>
            <a:r>
              <a:rPr kumimoji="1" lang="ja-JP" altLang="en-US" sz="2800" dirty="0" smtClean="0"/>
              <a:t>日田市と大分労働局との雇用対策協定</a:t>
            </a:r>
            <a:endParaRPr kumimoji="1" lang="ja-JP" altLang="en-US" sz="2000" dirty="0"/>
          </a:p>
        </p:txBody>
      </p:sp>
      <p:graphicFrame>
        <p:nvGraphicFramePr>
          <p:cNvPr id="17" name="図表 16"/>
          <p:cNvGraphicFramePr/>
          <p:nvPr>
            <p:extLst>
              <p:ext uri="{D42A27DB-BD31-4B8C-83A1-F6EECF244321}">
                <p14:modId xmlns:p14="http://schemas.microsoft.com/office/powerpoint/2010/main" val="2747645178"/>
              </p:ext>
            </p:extLst>
          </p:nvPr>
        </p:nvGraphicFramePr>
        <p:xfrm>
          <a:off x="251520" y="548680"/>
          <a:ext cx="8712968" cy="8640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6"/>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19931" y="34870"/>
            <a:ext cx="524289" cy="476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額縁 6"/>
          <p:cNvSpPr/>
          <p:nvPr/>
        </p:nvSpPr>
        <p:spPr>
          <a:xfrm>
            <a:off x="2987824" y="1340768"/>
            <a:ext cx="2706797" cy="360040"/>
          </a:xfrm>
          <a:prstGeom prst="bevel">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rPr>
              <a:t>総合的な雇用対策の推進</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6503091" y="1418170"/>
            <a:ext cx="2078985" cy="430887"/>
          </a:xfrm>
          <a:prstGeom prst="rect">
            <a:avLst/>
          </a:prstGeom>
          <a:solidFill>
            <a:schemeClr val="bg1"/>
          </a:solidFill>
          <a:ln>
            <a:solidFill>
              <a:schemeClr val="accent1">
                <a:lumMod val="75000"/>
              </a:schemeClr>
            </a:solidFill>
          </a:ln>
        </p:spPr>
        <p:txBody>
          <a:bodyPr wrap="square" rtlCol="0">
            <a:spAutoFit/>
          </a:bodyPr>
          <a:lstStyle/>
          <a:p>
            <a:pPr algn="ctr"/>
            <a:r>
              <a:rPr kumimoji="1" lang="ja-JP" altLang="en-US" sz="1200" dirty="0" smtClean="0"/>
              <a:t>　国（大分労働局）</a:t>
            </a:r>
            <a:endParaRPr kumimoji="1" lang="en-US" altLang="ja-JP" sz="1200" dirty="0" smtClean="0"/>
          </a:p>
          <a:p>
            <a:r>
              <a:rPr kumimoji="1" lang="ja-JP" altLang="en-US" sz="1000" dirty="0" smtClean="0"/>
              <a:t>　　　　　＜ハローワーク日田＞</a:t>
            </a:r>
            <a:endParaRPr kumimoji="1" lang="ja-JP" altLang="en-US" sz="1000" dirty="0"/>
          </a:p>
        </p:txBody>
      </p:sp>
      <p:sp>
        <p:nvSpPr>
          <p:cNvPr id="11" name="テキスト ボックス 10"/>
          <p:cNvSpPr txBox="1"/>
          <p:nvPr/>
        </p:nvSpPr>
        <p:spPr>
          <a:xfrm>
            <a:off x="5934256" y="1905962"/>
            <a:ext cx="3275856" cy="1015663"/>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＜全国ネットーワークを活かした雇用対策＞</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・ハローワークによる職業相談・紹介</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・雇用保険制度の運営</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・各種助成金による事業主支援</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・公的職業訓練への誘導　等</a:t>
            </a:r>
            <a:endParaRPr kumimoji="1" lang="ja-JP" altLang="en-US" sz="1200" dirty="0">
              <a:latin typeface="HG丸ｺﾞｼｯｸM-PRO" panose="020F0600000000000000" pitchFamily="50" charset="-128"/>
              <a:ea typeface="HG丸ｺﾞｼｯｸM-PRO" panose="020F0600000000000000" pitchFamily="50" charset="-128"/>
            </a:endParaRPr>
          </a:p>
        </p:txBody>
      </p:sp>
      <p:pic>
        <p:nvPicPr>
          <p:cNvPr id="9" name="Picture 6"/>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534181" y="1446908"/>
            <a:ext cx="396118" cy="373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660507" y="1427117"/>
            <a:ext cx="1630297" cy="338554"/>
          </a:xfrm>
          <a:prstGeom prst="rect">
            <a:avLst/>
          </a:prstGeom>
          <a:solidFill>
            <a:schemeClr val="bg1"/>
          </a:solidFill>
          <a:ln>
            <a:solidFill>
              <a:schemeClr val="tx2">
                <a:lumMod val="60000"/>
                <a:lumOff val="40000"/>
              </a:schemeClr>
            </a:solidFill>
          </a:ln>
        </p:spPr>
        <p:txBody>
          <a:bodyPr wrap="square" rtlCol="0">
            <a:spAutoFit/>
          </a:bodyPr>
          <a:lstStyle/>
          <a:p>
            <a:pPr algn="ctr"/>
            <a:r>
              <a:rPr kumimoji="1" lang="ja-JP" altLang="en-US" sz="1600" dirty="0" smtClean="0"/>
              <a:t>　　日田市</a:t>
            </a:r>
            <a:endParaRPr kumimoji="1" lang="ja-JP" altLang="en-US" sz="1600" dirty="0"/>
          </a:p>
        </p:txBody>
      </p:sp>
      <p:sp>
        <p:nvSpPr>
          <p:cNvPr id="14" name="テキスト ボックス 13"/>
          <p:cNvSpPr txBox="1"/>
          <p:nvPr/>
        </p:nvSpPr>
        <p:spPr>
          <a:xfrm>
            <a:off x="107504" y="1795114"/>
            <a:ext cx="2736304" cy="1200329"/>
          </a:xfrm>
          <a:prstGeom prst="rect">
            <a:avLst/>
          </a:prstGeom>
          <a:noFill/>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＜日田市まち・ひと・しごと創生＞</a:t>
            </a:r>
            <a:endParaRPr lang="ja-JP" altLang="en-US"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～「地域力 日本一」～</a:t>
            </a:r>
            <a:endParaRPr lang="en-US" altLang="ja-JP" sz="1200" dirty="0" smtClean="0">
              <a:latin typeface="HG丸ｺﾞｼｯｸM-PRO" panose="020F0600000000000000" pitchFamily="50" charset="-128"/>
              <a:ea typeface="HG丸ｺﾞｼｯｸM-PRO" panose="020F0600000000000000" pitchFamily="50" charset="-128"/>
            </a:endParaRPr>
          </a:p>
          <a:p>
            <a:pPr lvl="0"/>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日田市における安定した雇用の創出</a:t>
            </a: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・第一次産業の競争力向上</a:t>
            </a:r>
            <a:endParaRPr lang="en-US" altLang="ja-JP" sz="9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・企業の誘致</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・地場企業の育成、創業支援　</a:t>
            </a:r>
            <a:r>
              <a:rPr kumimoji="1" lang="ja-JP" altLang="en-US" sz="1200" dirty="0" smtClean="0">
                <a:latin typeface="HG丸ｺﾞｼｯｸM-PRO" panose="020F0600000000000000" pitchFamily="50" charset="-128"/>
                <a:ea typeface="HG丸ｺﾞｼｯｸM-PRO" panose="020F0600000000000000" pitchFamily="50" charset="-128"/>
              </a:rPr>
              <a:t>等</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2723845" y="1795114"/>
            <a:ext cx="3240360" cy="1066415"/>
          </a:xfrm>
          <a:prstGeom prst="roundRect">
            <a:avLst>
              <a:gd name="adj" fmla="val 11168"/>
            </a:avLst>
          </a:prstGeom>
          <a:noFill/>
          <a:ln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lang="en-US" altLang="ja-JP" sz="1200" b="1" dirty="0" smtClean="0">
              <a:solidFill>
                <a:schemeClr val="tx1"/>
              </a:solidFill>
              <a:latin typeface="+mn-ea"/>
            </a:endParaRPr>
          </a:p>
          <a:p>
            <a:pPr>
              <a:lnSpc>
                <a:spcPts val="1800"/>
              </a:lnSpc>
            </a:pPr>
            <a:r>
              <a:rPr lang="ja-JP" altLang="en-US" sz="1200" b="1" dirty="0">
                <a:solidFill>
                  <a:schemeClr val="tx1"/>
                </a:solidFill>
                <a:latin typeface="+mn-ea"/>
              </a:rPr>
              <a:t>①</a:t>
            </a:r>
            <a:r>
              <a:rPr kumimoji="1" lang="ja-JP" altLang="en-US" sz="1200" b="1" dirty="0" smtClean="0">
                <a:solidFill>
                  <a:schemeClr val="tx1"/>
                </a:solidFill>
                <a:latin typeface="+mn-ea"/>
              </a:rPr>
              <a:t>産業振興による雇用創出、雇用の質の向上</a:t>
            </a:r>
            <a:endParaRPr kumimoji="1" lang="en-US" altLang="ja-JP" sz="1200" b="1" dirty="0" smtClean="0">
              <a:solidFill>
                <a:schemeClr val="tx1"/>
              </a:solidFill>
              <a:latin typeface="+mn-ea"/>
            </a:endParaRPr>
          </a:p>
          <a:p>
            <a:pPr>
              <a:lnSpc>
                <a:spcPts val="1800"/>
              </a:lnSpc>
            </a:pPr>
            <a:r>
              <a:rPr lang="ja-JP" altLang="en-US" sz="1200" b="1" dirty="0" smtClean="0">
                <a:solidFill>
                  <a:schemeClr val="tx1"/>
                </a:solidFill>
                <a:latin typeface="+mn-ea"/>
              </a:rPr>
              <a:t>②ＵＩ</a:t>
            </a:r>
            <a:r>
              <a:rPr lang="ja-JP" altLang="en-US" sz="1200" b="1" dirty="0">
                <a:solidFill>
                  <a:schemeClr val="tx1"/>
                </a:solidFill>
                <a:latin typeface="+mn-ea"/>
              </a:rPr>
              <a:t>ターン、移住支援の強化</a:t>
            </a:r>
            <a:endParaRPr lang="en-US" altLang="ja-JP" sz="1200" b="1" dirty="0">
              <a:solidFill>
                <a:schemeClr val="tx1"/>
              </a:solidFill>
              <a:latin typeface="+mn-ea"/>
            </a:endParaRPr>
          </a:p>
          <a:p>
            <a:pPr>
              <a:lnSpc>
                <a:spcPts val="1800"/>
              </a:lnSpc>
            </a:pPr>
            <a:r>
              <a:rPr lang="ja-JP" altLang="en-US" sz="1200" b="1" dirty="0" smtClean="0">
                <a:solidFill>
                  <a:schemeClr val="tx1"/>
                </a:solidFill>
                <a:latin typeface="+mn-ea"/>
              </a:rPr>
              <a:t>③若者</a:t>
            </a:r>
            <a:r>
              <a:rPr lang="ja-JP" altLang="en-US" sz="1200" b="1" dirty="0">
                <a:solidFill>
                  <a:schemeClr val="tx1"/>
                </a:solidFill>
                <a:latin typeface="+mn-ea"/>
              </a:rPr>
              <a:t>・新規学卒者の地域内就職支援</a:t>
            </a:r>
            <a:endParaRPr lang="en-US" altLang="ja-JP" sz="1200" b="1" dirty="0">
              <a:solidFill>
                <a:schemeClr val="tx1"/>
              </a:solidFill>
              <a:latin typeface="+mn-ea"/>
            </a:endParaRPr>
          </a:p>
          <a:p>
            <a:pPr>
              <a:lnSpc>
                <a:spcPts val="1800"/>
              </a:lnSpc>
            </a:pPr>
            <a:r>
              <a:rPr lang="ja-JP" altLang="en-US" sz="1200" b="1" dirty="0" smtClean="0">
                <a:solidFill>
                  <a:schemeClr val="tx1"/>
                </a:solidFill>
                <a:latin typeface="+mn-ea"/>
              </a:rPr>
              <a:t>④就職</a:t>
            </a:r>
            <a:r>
              <a:rPr lang="ja-JP" altLang="en-US" sz="1200" b="1" dirty="0">
                <a:solidFill>
                  <a:schemeClr val="tx1"/>
                </a:solidFill>
                <a:latin typeface="+mn-ea"/>
              </a:rPr>
              <a:t>支援体制の強化</a:t>
            </a:r>
            <a:endParaRPr lang="en-US" altLang="ja-JP" sz="1200" b="1" dirty="0">
              <a:solidFill>
                <a:schemeClr val="tx1"/>
              </a:solidFill>
              <a:latin typeface="+mn-ea"/>
            </a:endParaRPr>
          </a:p>
          <a:p>
            <a:r>
              <a:rPr kumimoji="1" lang="ja-JP" altLang="en-US" sz="1200" b="1" dirty="0" smtClean="0">
                <a:solidFill>
                  <a:schemeClr val="tx1"/>
                </a:solidFill>
                <a:latin typeface="+mn-ea"/>
              </a:rPr>
              <a:t>　　</a:t>
            </a:r>
            <a:endParaRPr kumimoji="1" lang="en-US" altLang="ja-JP" sz="1200" b="1" dirty="0" smtClean="0">
              <a:solidFill>
                <a:schemeClr val="tx1"/>
              </a:solidFill>
              <a:latin typeface="+mn-ea"/>
            </a:endParaRPr>
          </a:p>
        </p:txBody>
      </p:sp>
      <p:sp>
        <p:nvSpPr>
          <p:cNvPr id="19" name="テキスト ボックス 18"/>
          <p:cNvSpPr txBox="1"/>
          <p:nvPr/>
        </p:nvSpPr>
        <p:spPr>
          <a:xfrm>
            <a:off x="899592" y="404664"/>
            <a:ext cx="184731" cy="369332"/>
          </a:xfrm>
          <a:prstGeom prst="rect">
            <a:avLst/>
          </a:prstGeom>
          <a:noFill/>
        </p:spPr>
        <p:txBody>
          <a:bodyPr wrap="none" rtlCol="0">
            <a:spAutoFit/>
          </a:bodyPr>
          <a:lstStyle/>
          <a:p>
            <a:endParaRPr kumimoji="1" lang="ja-JP" altLang="en-US" dirty="0"/>
          </a:p>
        </p:txBody>
      </p:sp>
      <p:sp>
        <p:nvSpPr>
          <p:cNvPr id="23" name="テキスト ボックス 22"/>
          <p:cNvSpPr txBox="1"/>
          <p:nvPr/>
        </p:nvSpPr>
        <p:spPr>
          <a:xfrm>
            <a:off x="1840368" y="3058220"/>
            <a:ext cx="5183620" cy="369332"/>
          </a:xfrm>
          <a:prstGeom prst="rect">
            <a:avLst/>
          </a:prstGeom>
          <a:noFill/>
          <a:ln w="25400">
            <a:solidFill>
              <a:schemeClr val="tx1"/>
            </a:solidFill>
            <a:prstDash val="dash"/>
          </a:ln>
        </p:spPr>
        <p:txBody>
          <a:bodyPr wrap="square" rtlCol="0">
            <a:spAutoFit/>
          </a:bodyPr>
          <a:lstStyle/>
          <a:p>
            <a:pPr algn="ctr"/>
            <a:r>
              <a:rPr kumimoji="1" lang="ja-JP" altLang="en-US" dirty="0" smtClean="0"/>
              <a:t>雇用の分野で市と国が連携した施策を展開</a:t>
            </a:r>
            <a:endParaRPr kumimoji="1" lang="ja-JP" altLang="en-US" dirty="0"/>
          </a:p>
        </p:txBody>
      </p:sp>
      <p:sp>
        <p:nvSpPr>
          <p:cNvPr id="24" name="テキスト ボックス 23"/>
          <p:cNvSpPr txBox="1"/>
          <p:nvPr/>
        </p:nvSpPr>
        <p:spPr>
          <a:xfrm>
            <a:off x="539552" y="3737267"/>
            <a:ext cx="3804473" cy="1785104"/>
          </a:xfrm>
          <a:prstGeom prst="rect">
            <a:avLst/>
          </a:prstGeom>
          <a:noFill/>
        </p:spPr>
        <p:txBody>
          <a:bodyPr wrap="square" rtlCol="0">
            <a:spAutoFit/>
          </a:bodyPr>
          <a:lstStyle/>
          <a:p>
            <a:r>
              <a:rPr lang="ja-JP" altLang="en-US" sz="1100" u="sng" dirty="0" smtClean="0"/>
              <a:t>産業振興による雇用創出、雇用の質の向上</a:t>
            </a:r>
            <a:endParaRPr lang="en-US" altLang="ja-JP" sz="1100" u="sng" dirty="0"/>
          </a:p>
          <a:p>
            <a:r>
              <a:rPr lang="ja-JP" altLang="en-US" sz="1100" dirty="0" smtClean="0"/>
              <a:t>・企業立地の推進、創業支援、人材確保に係る相互協力</a:t>
            </a:r>
          </a:p>
          <a:p>
            <a:r>
              <a:rPr lang="ja-JP" altLang="en-US" sz="1100" dirty="0" smtClean="0"/>
              <a:t>・雇用条件の向上と安定した雇用の拡大に係る相互協力</a:t>
            </a:r>
            <a:endParaRPr lang="en-US" altLang="ja-JP" sz="1100" dirty="0"/>
          </a:p>
          <a:p>
            <a:endParaRPr lang="en-US" altLang="ja-JP" sz="1100" u="sng" dirty="0" smtClean="0">
              <a:latin typeface="+mj-ea"/>
            </a:endParaRPr>
          </a:p>
          <a:p>
            <a:endParaRPr lang="en-US" altLang="ja-JP" sz="1100" u="sng" dirty="0" smtClean="0">
              <a:latin typeface="+mj-ea"/>
            </a:endParaRPr>
          </a:p>
          <a:p>
            <a:r>
              <a:rPr lang="ja-JP" altLang="en-US" sz="1100" u="sng" dirty="0" smtClean="0">
                <a:latin typeface="+mj-ea"/>
              </a:rPr>
              <a:t>ＵＩ</a:t>
            </a:r>
            <a:r>
              <a:rPr lang="ja-JP" altLang="en-US" sz="1100" u="sng" dirty="0">
                <a:latin typeface="+mj-ea"/>
              </a:rPr>
              <a:t>ターン、移住支援の強化</a:t>
            </a:r>
            <a:endParaRPr lang="en-US" altLang="ja-JP" sz="1100" u="sng" dirty="0">
              <a:latin typeface="+mj-ea"/>
            </a:endParaRPr>
          </a:p>
          <a:p>
            <a:r>
              <a:rPr lang="ja-JP" altLang="en-US" sz="1100" dirty="0">
                <a:latin typeface="+mj-ea"/>
              </a:rPr>
              <a:t>・管内雇用情報、求人情報等の相互提供</a:t>
            </a:r>
            <a:endParaRPr lang="en-US" altLang="ja-JP" sz="1100" dirty="0">
              <a:latin typeface="+mj-ea"/>
            </a:endParaRPr>
          </a:p>
          <a:p>
            <a:r>
              <a:rPr lang="ja-JP" altLang="en-US" sz="1100" dirty="0">
                <a:latin typeface="+mj-ea"/>
              </a:rPr>
              <a:t>・移住に向けた奨励金制度を含む各種情報のハローワークに　　</a:t>
            </a:r>
            <a:endParaRPr lang="en-US" altLang="ja-JP" sz="1100" dirty="0">
              <a:latin typeface="+mj-ea"/>
            </a:endParaRPr>
          </a:p>
          <a:p>
            <a:r>
              <a:rPr lang="ja-JP" altLang="en-US" sz="1100" dirty="0">
                <a:latin typeface="+mj-ea"/>
              </a:rPr>
              <a:t>　おける情報提供</a:t>
            </a:r>
          </a:p>
          <a:p>
            <a:r>
              <a:rPr lang="ja-JP" altLang="en-US" sz="1100" dirty="0"/>
              <a:t>・市とハローワークによる就職説明会（相談会）の</a:t>
            </a:r>
            <a:r>
              <a:rPr lang="ja-JP" altLang="en-US" sz="1100" dirty="0" smtClean="0"/>
              <a:t>開催</a:t>
            </a:r>
            <a:endParaRPr lang="en-US" altLang="ja-JP" sz="1100" dirty="0">
              <a:latin typeface="+mj-ea"/>
            </a:endParaRPr>
          </a:p>
        </p:txBody>
      </p:sp>
      <p:sp>
        <p:nvSpPr>
          <p:cNvPr id="25" name="テキスト ボックス 24"/>
          <p:cNvSpPr txBox="1"/>
          <p:nvPr/>
        </p:nvSpPr>
        <p:spPr>
          <a:xfrm>
            <a:off x="5148064" y="3726871"/>
            <a:ext cx="3804473" cy="1615827"/>
          </a:xfrm>
          <a:prstGeom prst="rect">
            <a:avLst/>
          </a:prstGeom>
          <a:noFill/>
        </p:spPr>
        <p:txBody>
          <a:bodyPr wrap="square" rtlCol="0">
            <a:spAutoFit/>
          </a:bodyPr>
          <a:lstStyle/>
          <a:p>
            <a:r>
              <a:rPr lang="ja-JP" altLang="en-US" sz="1100" u="sng" dirty="0"/>
              <a:t>若者・新規学卒者の地域内就職支援</a:t>
            </a:r>
            <a:endParaRPr lang="en-US" altLang="ja-JP" sz="1100" u="sng" dirty="0"/>
          </a:p>
          <a:p>
            <a:r>
              <a:rPr lang="ja-JP" altLang="en-US" sz="1100" dirty="0"/>
              <a:t>・経済団体等への若者の雇用に</a:t>
            </a:r>
            <a:r>
              <a:rPr lang="ja-JP" altLang="en-US" sz="1100" dirty="0" smtClean="0"/>
              <a:t>係る要請</a:t>
            </a:r>
          </a:p>
          <a:p>
            <a:r>
              <a:rPr lang="ja-JP" altLang="en-US" sz="1100" dirty="0"/>
              <a:t>・市とハローワークによる就職説明会（相談会）の開催</a:t>
            </a:r>
            <a:endParaRPr lang="en-US" altLang="ja-JP" sz="1100" dirty="0"/>
          </a:p>
          <a:p>
            <a:r>
              <a:rPr lang="ja-JP" altLang="en-US" sz="1100" dirty="0" smtClean="0"/>
              <a:t>・若者</a:t>
            </a:r>
            <a:r>
              <a:rPr lang="ja-JP" altLang="en-US" sz="1100" dirty="0"/>
              <a:t>応援宣言企業の普及・啓発</a:t>
            </a:r>
            <a:endParaRPr lang="en-US" altLang="ja-JP" sz="1100" dirty="0"/>
          </a:p>
          <a:p>
            <a:endParaRPr lang="en-US" altLang="ja-JP" sz="1100" dirty="0">
              <a:latin typeface="+mj-ea"/>
            </a:endParaRPr>
          </a:p>
          <a:p>
            <a:r>
              <a:rPr lang="ja-JP" altLang="en-US" sz="1100" u="sng" dirty="0" smtClean="0">
                <a:latin typeface="+mj-ea"/>
              </a:rPr>
              <a:t>就職</a:t>
            </a:r>
            <a:r>
              <a:rPr lang="ja-JP" altLang="en-US" sz="1100" u="sng" dirty="0">
                <a:latin typeface="+mj-ea"/>
              </a:rPr>
              <a:t>支援体制の</a:t>
            </a:r>
            <a:r>
              <a:rPr lang="ja-JP" altLang="en-US" sz="1100" u="sng" dirty="0" smtClean="0">
                <a:latin typeface="+mj-ea"/>
              </a:rPr>
              <a:t>強化</a:t>
            </a:r>
            <a:endParaRPr lang="en-US" altLang="ja-JP" sz="1100" dirty="0">
              <a:latin typeface="+mj-ea"/>
            </a:endParaRPr>
          </a:p>
          <a:p>
            <a:r>
              <a:rPr lang="ja-JP" altLang="en-US" sz="1100" dirty="0" smtClean="0">
                <a:latin typeface="+mj-ea"/>
              </a:rPr>
              <a:t>・障害者の一般就労に向けた支援</a:t>
            </a:r>
            <a:endParaRPr lang="en-US" altLang="ja-JP" sz="1100" dirty="0" smtClean="0">
              <a:latin typeface="+mj-ea"/>
            </a:endParaRPr>
          </a:p>
          <a:p>
            <a:r>
              <a:rPr lang="ja-JP" altLang="en-US" sz="1100" dirty="0">
                <a:latin typeface="+mj-ea"/>
              </a:rPr>
              <a:t>・生活困窮者（生活保護受給者、ひとり親世帯等）の自立支援</a:t>
            </a:r>
            <a:endParaRPr lang="en-US" altLang="ja-JP" sz="1100" dirty="0">
              <a:latin typeface="+mj-ea"/>
            </a:endParaRPr>
          </a:p>
          <a:p>
            <a:endParaRPr lang="ja-JP" altLang="en-US" sz="1100" dirty="0" smtClean="0">
              <a:latin typeface="+mj-ea"/>
            </a:endParaRPr>
          </a:p>
        </p:txBody>
      </p:sp>
      <p:sp>
        <p:nvSpPr>
          <p:cNvPr id="28" name="角丸四角形 27"/>
          <p:cNvSpPr/>
          <p:nvPr/>
        </p:nvSpPr>
        <p:spPr>
          <a:xfrm>
            <a:off x="23544" y="3573016"/>
            <a:ext cx="9084959" cy="2098397"/>
          </a:xfrm>
          <a:prstGeom prst="roundRect">
            <a:avLst>
              <a:gd name="adj" fmla="val 83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額縁 29"/>
          <p:cNvSpPr/>
          <p:nvPr/>
        </p:nvSpPr>
        <p:spPr>
          <a:xfrm>
            <a:off x="2340551" y="5717436"/>
            <a:ext cx="4319681" cy="221958"/>
          </a:xfrm>
          <a:prstGeom prst="bevel">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HG丸ｺﾞｼｯｸM-PRO" panose="020F0600000000000000" pitchFamily="50" charset="-128"/>
                <a:ea typeface="HG丸ｺﾞｼｯｸM-PRO" panose="020F0600000000000000" pitchFamily="50" charset="-128"/>
              </a:rPr>
              <a:t>「運営協議会」の設置及び施策の推進のための要請</a:t>
            </a:r>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179511" y="5935188"/>
            <a:ext cx="8773026" cy="369332"/>
          </a:xfrm>
          <a:prstGeom prst="rect">
            <a:avLst/>
          </a:prstGeom>
          <a:noFill/>
        </p:spPr>
        <p:txBody>
          <a:bodyPr wrap="square" rtlCol="0">
            <a:spAutoFit/>
          </a:bodyPr>
          <a:lstStyle/>
          <a:p>
            <a:r>
              <a:rPr lang="ja-JP" altLang="en-US" sz="900" dirty="0" smtClean="0"/>
              <a:t>○運営協議会を開催し、密に連携する体制を構築。　</a:t>
            </a:r>
            <a:r>
              <a:rPr lang="en-US" altLang="ja-JP" sz="800" dirty="0" smtClean="0"/>
              <a:t>※</a:t>
            </a:r>
            <a:r>
              <a:rPr lang="ja-JP" altLang="en-US" sz="800" smtClean="0"/>
              <a:t>日田市は</a:t>
            </a:r>
            <a:r>
              <a:rPr lang="ja-JP" altLang="en-US" sz="800"/>
              <a:t>商工労政</a:t>
            </a:r>
            <a:r>
              <a:rPr lang="ja-JP" altLang="en-US" sz="800" smtClean="0"/>
              <a:t>課</a:t>
            </a:r>
            <a:r>
              <a:rPr lang="ja-JP" altLang="en-US" sz="800" dirty="0" smtClean="0"/>
              <a:t>を中心として参画。労働局は職業安定課長等及びハローワーク日田所長が参画。</a:t>
            </a:r>
            <a:endParaRPr lang="ja-JP" altLang="en-US" sz="800" dirty="0"/>
          </a:p>
          <a:p>
            <a:r>
              <a:rPr lang="ja-JP" altLang="en-US" sz="900" dirty="0" smtClean="0"/>
              <a:t>○日田市長及び大分労働局長は、それぞれが取り組む施策の推進に資するための必要な要請を相互に行うことができる。</a:t>
            </a:r>
            <a:endParaRPr lang="en-US" altLang="ja-JP" sz="900" dirty="0" smtClean="0"/>
          </a:p>
        </p:txBody>
      </p:sp>
      <p:sp>
        <p:nvSpPr>
          <p:cNvPr id="33" name="右矢印 32"/>
          <p:cNvSpPr/>
          <p:nvPr/>
        </p:nvSpPr>
        <p:spPr>
          <a:xfrm>
            <a:off x="107504" y="6381328"/>
            <a:ext cx="516007"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683568" y="6309320"/>
            <a:ext cx="8424935" cy="584775"/>
          </a:xfrm>
          <a:prstGeom prst="rect">
            <a:avLst/>
          </a:prstGeom>
          <a:noFill/>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「雇用対策協定」の締結により、総合的な雇用対策を展開し、市民サービスの更なる向上を目指します。</a:t>
            </a:r>
            <a:endParaRPr kumimoji="1" lang="ja-JP" altLang="en-US" sz="1600" b="1" dirty="0">
              <a:latin typeface="HG丸ｺﾞｼｯｸM-PRO" panose="020F0600000000000000" pitchFamily="50" charset="-128"/>
              <a:ea typeface="HG丸ｺﾞｼｯｸM-PRO" panose="020F0600000000000000" pitchFamily="50" charset="-128"/>
            </a:endParaRPr>
          </a:p>
        </p:txBody>
      </p:sp>
      <p:pic>
        <p:nvPicPr>
          <p:cNvPr id="8" name="図 7"/>
          <p:cNvPicPr>
            <a:picLocks noChangeAspect="1"/>
          </p:cNvPicPr>
          <p:nvPr/>
        </p:nvPicPr>
        <p:blipFill>
          <a:blip r:embed="rId11"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95022" y="0"/>
            <a:ext cx="496935" cy="496935"/>
          </a:xfrm>
          <a:prstGeom prst="rect">
            <a:avLst/>
          </a:prstGeom>
        </p:spPr>
      </p:pic>
      <p:pic>
        <p:nvPicPr>
          <p:cNvPr id="36" name="図 35"/>
          <p:cNvPicPr>
            <a:picLocks noChangeAspect="1"/>
          </p:cNvPicPr>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22742" y="1446908"/>
            <a:ext cx="329755" cy="318762"/>
          </a:xfrm>
          <a:prstGeom prst="rect">
            <a:avLst/>
          </a:prstGeom>
        </p:spPr>
      </p:pic>
      <p:pic>
        <p:nvPicPr>
          <p:cNvPr id="1026" name="Picture 2" descr="E:\USR\NSYEDA\デスクトップ\図1.jpg"/>
          <p:cNvPicPr>
            <a:picLocks noChangeAspect="1" noChangeArrowheads="1"/>
          </p:cNvPicPr>
          <p:nvPr/>
        </p:nvPicPr>
        <p:blipFill>
          <a:blip r:embed="rId13">
            <a:extLst>
              <a:ext uri="{BEBA8EAE-BF5A-486C-A8C5-ECC9F3942E4B}">
                <a14:imgProps xmlns:a14="http://schemas.microsoft.com/office/drawing/2010/main">
                  <a14:imgLayer r:embed="rId1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4772692" y="3861048"/>
            <a:ext cx="347663" cy="433387"/>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E:\USR\NSYEDA\デスクトップ\図1.jpg"/>
          <p:cNvPicPr>
            <a:picLocks noChangeAspect="1" noChangeArrowheads="1"/>
          </p:cNvPicPr>
          <p:nvPr/>
        </p:nvPicPr>
        <p:blipFill>
          <a:blip r:embed="rId13">
            <a:extLst>
              <a:ext uri="{BEBA8EAE-BF5A-486C-A8C5-ECC9F3942E4B}">
                <a14:imgProps xmlns:a14="http://schemas.microsoft.com/office/drawing/2010/main">
                  <a14:imgLayer r:embed="rId1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4800401" y="4711898"/>
            <a:ext cx="347663" cy="433387"/>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E:\USR\NSYEDA\デスクトップ\図1.jpg"/>
          <p:cNvPicPr>
            <a:picLocks noChangeAspect="1" noChangeArrowheads="1"/>
          </p:cNvPicPr>
          <p:nvPr/>
        </p:nvPicPr>
        <p:blipFill>
          <a:blip r:embed="rId13">
            <a:extLst>
              <a:ext uri="{BEBA8EAE-BF5A-486C-A8C5-ECC9F3942E4B}">
                <a14:imgProps xmlns:a14="http://schemas.microsoft.com/office/drawing/2010/main">
                  <a14:imgLayer r:embed="rId1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79511" y="3862089"/>
            <a:ext cx="347663" cy="433387"/>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E:\USR\NSYEDA\デスクトップ\図1.jpg"/>
          <p:cNvPicPr>
            <a:picLocks noChangeAspect="1" noChangeArrowheads="1"/>
          </p:cNvPicPr>
          <p:nvPr/>
        </p:nvPicPr>
        <p:blipFill>
          <a:blip r:embed="rId13">
            <a:extLst>
              <a:ext uri="{BEBA8EAE-BF5A-486C-A8C5-ECC9F3942E4B}">
                <a14:imgProps xmlns:a14="http://schemas.microsoft.com/office/drawing/2010/main">
                  <a14:imgLayer r:embed="rId1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79512" y="4733393"/>
            <a:ext cx="347663" cy="433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88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TotalTime>
  <Words>441</Words>
  <Application>Microsoft Office PowerPoint</Application>
  <PresentationFormat>画面に合わせる (4:3)</PresentationFormat>
  <Paragraphs>48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日田市と大分労働局との雇用対策協定</vt:lpstr>
    </vt:vector>
  </TitlesOfParts>
  <Company>厚生労働省職業安定局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竹田市と大分労働局との雇用対策協定（概要）</dc:title>
  <dc:creator>ハローワークシステム</dc:creator>
  <cp:lastModifiedBy>ハローワークシステム</cp:lastModifiedBy>
  <cp:revision>90</cp:revision>
  <cp:lastPrinted>2016-10-06T08:50:45Z</cp:lastPrinted>
  <dcterms:created xsi:type="dcterms:W3CDTF">2015-11-20T06:03:11Z</dcterms:created>
  <dcterms:modified xsi:type="dcterms:W3CDTF">2016-10-06T08:51:59Z</dcterms:modified>
</cp:coreProperties>
</file>