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notesMasterIdLst>
    <p:notesMasterId r:id="rId3"/>
  </p:notesMasterIdLst>
  <p:sldIdLst>
    <p:sldId id="256" r:id="rId4"/>
    <p:sldId id="257" r:id="rId5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93"/>
    <p:restoredTop sz="94660"/>
  </p:normalViewPr>
  <p:slideViewPr>
    <p:cSldViewPr snapToGrid="0">
      <p:cViewPr varScale="1">
        <p:scale>
          <a:sx n="59" d="100"/>
          <a:sy n="59" d="100"/>
        </p:scale>
        <p:origin x="-3156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982" y="72"/>
      </p:cViewPr>
      <p:guideLst/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3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E32B3-A0D5-4119-83E3-73ABF170DA4C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103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4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4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5BAB-5403-493B-9B93-4DA8161926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007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163F5-6480-4608-90C6-246DA9C7FE91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6F377-BEE2-48FE-8D61-A3B328893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129127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4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図 3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2828" y="6166926"/>
            <a:ext cx="2076739" cy="1246044"/>
          </a:xfrm>
          <a:prstGeom prst="rect">
            <a:avLst/>
          </a:prstGeom>
        </p:spPr>
      </p:pic>
      <p:pic>
        <p:nvPicPr>
          <p:cNvPr id="1045" name="図 3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404" y="4362314"/>
            <a:ext cx="2841040" cy="2471705"/>
          </a:xfrm>
          <a:prstGeom prst="rect">
            <a:avLst/>
          </a:prstGeom>
        </p:spPr>
      </p:pic>
      <p:sp>
        <p:nvSpPr>
          <p:cNvPr id="1046" name="横巻き 20"/>
          <p:cNvSpPr/>
          <p:nvPr/>
        </p:nvSpPr>
        <p:spPr>
          <a:xfrm>
            <a:off x="183460" y="1169511"/>
            <a:ext cx="6408361" cy="1870746"/>
          </a:xfrm>
          <a:prstGeom prst="horizontalScroll">
            <a:avLst>
              <a:gd name="adj" fmla="val 1955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7" name="グループ化 3"/>
          <p:cNvGrpSpPr/>
          <p:nvPr/>
        </p:nvGrpSpPr>
        <p:grpSpPr>
          <a:xfrm>
            <a:off x="296588" y="245632"/>
            <a:ext cx="1338091" cy="853480"/>
            <a:chOff x="296588" y="656495"/>
            <a:chExt cx="1338091" cy="853480"/>
          </a:xfrm>
        </p:grpSpPr>
        <p:sp>
          <p:nvSpPr>
            <p:cNvPr id="1048" name="円形吹き出し 18"/>
            <p:cNvSpPr/>
            <p:nvPr/>
          </p:nvSpPr>
          <p:spPr>
            <a:xfrm>
              <a:off x="296588" y="656495"/>
              <a:ext cx="1338091" cy="853480"/>
            </a:xfrm>
            <a:prstGeom prst="wedgeEllipseCallout">
              <a:avLst>
                <a:gd name="adj1" fmla="val 48179"/>
                <a:gd name="adj2" fmla="val 526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9" name="テキスト ボックス 4"/>
            <p:cNvSpPr txBox="1"/>
            <p:nvPr/>
          </p:nvSpPr>
          <p:spPr>
            <a:xfrm>
              <a:off x="362821" y="708202"/>
              <a:ext cx="12419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日田市</a:t>
              </a:r>
              <a:r>
                <a:rPr kumimoji="1" lang="ja-JP" altLang="en-US" sz="2000" dirty="0" smtClean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に</a:t>
              </a:r>
              <a:endParaRPr kumimoji="1" lang="en-US" altLang="ja-JP" sz="2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ja-JP" altLang="en-US" sz="2000" dirty="0" smtClean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お住いの</a:t>
              </a:r>
              <a:endParaRPr kumimoji="1" lang="ja-JP" altLang="en-US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sp>
        <p:nvSpPr>
          <p:cNvPr id="1050" name="テキスト ボックス 5"/>
          <p:cNvSpPr txBox="1"/>
          <p:nvPr/>
        </p:nvSpPr>
        <p:spPr>
          <a:xfrm>
            <a:off x="1582593" y="144772"/>
            <a:ext cx="50977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高齢世帯の皆さまに</a:t>
            </a:r>
            <a:endParaRPr kumimoji="1" lang="en-US" altLang="ja-JP" sz="4000" dirty="0" smtClean="0">
              <a:ln>
                <a:solidFill>
                  <a:schemeClr val="tx1"/>
                </a:solidFill>
              </a:ln>
              <a:solidFill>
                <a:srgbClr val="00B05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40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耳寄りな情報！</a:t>
            </a:r>
            <a:endParaRPr kumimoji="1" lang="ja-JP" altLang="en-US" sz="4000" dirty="0">
              <a:ln>
                <a:solidFill>
                  <a:schemeClr val="tx1"/>
                </a:solidFill>
              </a:ln>
              <a:solidFill>
                <a:srgbClr val="00B05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051" name="テキスト ボックス 6"/>
          <p:cNvSpPr txBox="1"/>
          <p:nvPr/>
        </p:nvSpPr>
        <p:spPr>
          <a:xfrm>
            <a:off x="442454" y="1555717"/>
            <a:ext cx="62724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dirty="0" smtClean="0">
                <a:solidFill>
                  <a:srgbClr val="00206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特殊詐欺等防止機能付き電話機等購入費用補助金</a:t>
            </a:r>
            <a:endParaRPr kumimoji="1" lang="en-US" altLang="ja-JP" sz="3000" dirty="0" smtClean="0">
              <a:solidFill>
                <a:srgbClr val="00206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052" name="テキスト ボックス 14"/>
          <p:cNvSpPr txBox="1"/>
          <p:nvPr/>
        </p:nvSpPr>
        <p:spPr>
          <a:xfrm>
            <a:off x="748019" y="7433545"/>
            <a:ext cx="56518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日田市にお住いの</a:t>
            </a:r>
            <a:r>
              <a:rPr kumimoji="1"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60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歳以上の者又は</a:t>
            </a:r>
            <a:r>
              <a:rPr kumimoji="1" lang="ja-JP" altLang="en-US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満</a:t>
            </a:r>
            <a:r>
              <a:rPr kumimoji="1" lang="en-US" altLang="ja-JP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60</a:t>
            </a:r>
            <a:r>
              <a:rPr kumimoji="1" lang="ja-JP" altLang="en-US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歳以上の者と同一の世帯に属する者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は特殊詐欺等防止機能付き電話機及び機器の購入</a:t>
            </a:r>
            <a:r>
              <a:rPr kumimoji="1"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・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設置に補助金を利用できるようになりました。設置費用の３分２を補助</a:t>
            </a:r>
            <a:r>
              <a:rPr kumimoji="1"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上限</a:t>
            </a:r>
            <a:r>
              <a:rPr kumimoji="1"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10,000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円</a:t>
            </a:r>
            <a:r>
              <a:rPr kumimoji="1"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)</a:t>
            </a:r>
            <a:r>
              <a:rPr kumimoji="1"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します。</a:t>
            </a:r>
            <a:endParaRPr kumimoji="1" lang="en-US" altLang="ja-JP" sz="14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en-US" altLang="ja-JP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【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対象となる方の要件及び申請に必要なものにつきましては</a:t>
            </a:r>
            <a:r>
              <a:rPr kumimoji="1" lang="ja-JP" altLang="en-US" sz="1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、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裏面をご覧ください。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】</a:t>
            </a:r>
          </a:p>
        </p:txBody>
      </p:sp>
      <p:sp>
        <p:nvSpPr>
          <p:cNvPr id="1053" name="テキスト ボックス 15"/>
          <p:cNvSpPr txBox="1"/>
          <p:nvPr/>
        </p:nvSpPr>
        <p:spPr>
          <a:xfrm>
            <a:off x="748019" y="8801135"/>
            <a:ext cx="260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申請書等は市のホームページ　</a:t>
            </a:r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からダウンロードできます。　</a:t>
            </a:r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grpSp>
        <p:nvGrpSpPr>
          <p:cNvPr id="1054" name="グループ化 23"/>
          <p:cNvGrpSpPr/>
          <p:nvPr/>
        </p:nvGrpSpPr>
        <p:grpSpPr>
          <a:xfrm>
            <a:off x="995516" y="9262803"/>
            <a:ext cx="5297788" cy="303845"/>
            <a:chOff x="1214438" y="6788494"/>
            <a:chExt cx="3257550" cy="529028"/>
          </a:xfrm>
        </p:grpSpPr>
        <p:sp>
          <p:nvSpPr>
            <p:cNvPr id="1055" name="テキスト ボックス 17"/>
            <p:cNvSpPr txBox="1"/>
            <p:nvPr/>
          </p:nvSpPr>
          <p:spPr>
            <a:xfrm>
              <a:off x="1214438" y="6794302"/>
              <a:ext cx="3257550" cy="523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日田市役所　特殊詐欺等被害防止対策推進事業費補助金  　検索</a:t>
              </a:r>
              <a:endPara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cxnSp>
          <p:nvCxnSpPr>
            <p:cNvPr id="1056" name="直線コネクタ 22"/>
            <p:cNvCxnSpPr/>
            <p:nvPr/>
          </p:nvCxnSpPr>
          <p:spPr>
            <a:xfrm>
              <a:off x="4032371" y="6788494"/>
              <a:ext cx="0" cy="5290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7" name="正方形/長方形 2"/>
          <p:cNvSpPr/>
          <p:nvPr/>
        </p:nvSpPr>
        <p:spPr>
          <a:xfrm>
            <a:off x="561532" y="2723497"/>
            <a:ext cx="6325385" cy="11525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endParaRPr kumimoji="1" lang="en-US" altLang="ja-JP" sz="1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【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令和７年度の申請受付は、令和８年１月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３０日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が期限です。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】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※</a:t>
            </a:r>
            <a:r>
              <a:rPr kumimoji="1" lang="ja-JP" altLang="en-US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特殊詐欺等防止機能付き電話機等とは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①</a:t>
            </a:r>
            <a:r>
              <a:rPr kumimoji="1" lang="ja-JP" altLang="en-US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着信時に「この会話は録音されています」などの警告音声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を発し、かつ通話内容を録音できる電話機・後付け機器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②被害を引き起こす可能性のある電話番号を判別して着信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16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ea"/>
              </a:rPr>
              <a:t>を拒否又は警告する電話機です。</a:t>
            </a:r>
            <a:endParaRPr kumimoji="1" lang="en-US" altLang="ja-JP" sz="1600" b="1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1058" name="正方形/長方形 27"/>
          <p:cNvSpPr/>
          <p:nvPr/>
        </p:nvSpPr>
        <p:spPr>
          <a:xfrm>
            <a:off x="3265742" y="8942227"/>
            <a:ext cx="2698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http://www.city.hita.oita.jp</a:t>
            </a:r>
            <a:endParaRPr lang="ja-JP" altLang="en-US" sz="1400" dirty="0"/>
          </a:p>
        </p:txBody>
      </p:sp>
      <p:grpSp>
        <p:nvGrpSpPr>
          <p:cNvPr id="1059" name="グループ化 32"/>
          <p:cNvGrpSpPr/>
          <p:nvPr/>
        </p:nvGrpSpPr>
        <p:grpSpPr>
          <a:xfrm>
            <a:off x="3736752" y="4184324"/>
            <a:ext cx="2590634" cy="1478418"/>
            <a:chOff x="3989159" y="6016149"/>
            <a:chExt cx="2823427" cy="1670145"/>
          </a:xfrm>
        </p:grpSpPr>
        <p:sp>
          <p:nvSpPr>
            <p:cNvPr id="1060" name="爆発 2 29"/>
            <p:cNvSpPr/>
            <p:nvPr/>
          </p:nvSpPr>
          <p:spPr>
            <a:xfrm rot="648358">
              <a:off x="3989159" y="6016149"/>
              <a:ext cx="2823427" cy="1670145"/>
            </a:xfrm>
            <a:prstGeom prst="irregularSeal2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1" name="テキスト ボックス 72"/>
            <p:cNvSpPr txBox="1"/>
            <p:nvPr/>
          </p:nvSpPr>
          <p:spPr>
            <a:xfrm>
              <a:off x="4319615" y="6466213"/>
              <a:ext cx="2474622" cy="799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この会話は</a:t>
              </a:r>
              <a:endParaRPr kumimoji="1" lang="en-US" altLang="ja-JP" sz="20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ja-JP" altLang="en-US" sz="20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録音されています</a:t>
              </a:r>
              <a:endParaRPr kumimoji="1" lang="ja-JP" altLang="en-US" sz="2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grpSp>
        <p:nvGrpSpPr>
          <p:cNvPr id="1062" name="グループ化 31"/>
          <p:cNvGrpSpPr/>
          <p:nvPr/>
        </p:nvGrpSpPr>
        <p:grpSpPr>
          <a:xfrm>
            <a:off x="1617998" y="6677547"/>
            <a:ext cx="1683137" cy="631894"/>
            <a:chOff x="1854366" y="4794529"/>
            <a:chExt cx="1761602" cy="737212"/>
          </a:xfrm>
        </p:grpSpPr>
        <p:sp>
          <p:nvSpPr>
            <p:cNvPr id="1063" name="雲形吹き出し 76"/>
            <p:cNvSpPr/>
            <p:nvPr/>
          </p:nvSpPr>
          <p:spPr>
            <a:xfrm>
              <a:off x="1854366" y="4794529"/>
              <a:ext cx="1608421" cy="737212"/>
            </a:xfrm>
            <a:prstGeom prst="cloudCallout">
              <a:avLst>
                <a:gd name="adj1" fmla="val -65950"/>
                <a:gd name="adj2" fmla="val -2203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4" name="テキスト ボックス 74"/>
            <p:cNvSpPr txBox="1"/>
            <p:nvPr/>
          </p:nvSpPr>
          <p:spPr>
            <a:xfrm>
              <a:off x="2070469" y="4841330"/>
              <a:ext cx="15454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あの時</a:t>
              </a:r>
              <a:endParaRPr kumimoji="1" lang="en-US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ja-JP" altLang="en-US" sz="12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設置してれば</a:t>
              </a:r>
              <a:r>
                <a:rPr kumimoji="1" lang="en-US" altLang="ja-JP" sz="12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…</a:t>
              </a:r>
              <a:endPara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grpSp>
        <p:nvGrpSpPr>
          <p:cNvPr id="1065" name="グループ化 25"/>
          <p:cNvGrpSpPr/>
          <p:nvPr/>
        </p:nvGrpSpPr>
        <p:grpSpPr>
          <a:xfrm>
            <a:off x="3193550" y="5487377"/>
            <a:ext cx="3693367" cy="2024039"/>
            <a:chOff x="438083" y="4927535"/>
            <a:chExt cx="3693367" cy="2024039"/>
          </a:xfrm>
        </p:grpSpPr>
        <p:sp>
          <p:nvSpPr>
            <p:cNvPr id="1066" name="テキスト ボックス 9"/>
            <p:cNvSpPr txBox="1"/>
            <p:nvPr/>
          </p:nvSpPr>
          <p:spPr>
            <a:xfrm>
              <a:off x="438083" y="4927535"/>
              <a:ext cx="32200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600" dirty="0" smtClean="0">
                  <a:ln>
                    <a:solidFill>
                      <a:schemeClr val="tx1"/>
                    </a:solidFill>
                  </a:ln>
                  <a:solidFill>
                    <a:srgbClr val="FF6600"/>
                  </a:solidFill>
                  <a:latin typeface="Haettenschweiler" panose="020B070604090206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  <a:r>
                <a:rPr kumimoji="1" lang="en-US" altLang="ja-JP" sz="9600" dirty="0">
                  <a:ln>
                    <a:solidFill>
                      <a:schemeClr val="tx1"/>
                    </a:solidFill>
                  </a:ln>
                  <a:solidFill>
                    <a:srgbClr val="FF6600"/>
                  </a:solidFill>
                  <a:latin typeface="Haettenschweiler" panose="020B070604090206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0</a:t>
              </a:r>
              <a:r>
                <a:rPr kumimoji="1" lang="en-US" altLang="ja-JP" sz="9600" dirty="0" smtClean="0">
                  <a:ln>
                    <a:solidFill>
                      <a:schemeClr val="tx1"/>
                    </a:solidFill>
                  </a:ln>
                  <a:solidFill>
                    <a:srgbClr val="FF6600"/>
                  </a:solidFill>
                  <a:latin typeface="Haettenschweiler" panose="020B070604090206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,000</a:t>
              </a:r>
              <a:r>
                <a:rPr kumimoji="1" lang="ja-JP" altLang="en-US" sz="3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円</a:t>
              </a:r>
              <a:endParaRPr kumimoji="1"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1067" name="テキスト ボックス 10"/>
            <p:cNvSpPr txBox="1"/>
            <p:nvPr/>
          </p:nvSpPr>
          <p:spPr>
            <a:xfrm>
              <a:off x="438083" y="6305243"/>
              <a:ext cx="34167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補助されます！</a:t>
              </a:r>
              <a:endParaRPr kumimoji="1"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grpSp>
          <p:nvGrpSpPr>
            <p:cNvPr id="1068" name="グループ化 16"/>
            <p:cNvGrpSpPr/>
            <p:nvPr/>
          </p:nvGrpSpPr>
          <p:grpSpPr>
            <a:xfrm>
              <a:off x="2921423" y="5316447"/>
              <a:ext cx="912616" cy="512478"/>
              <a:chOff x="5731001" y="5090485"/>
              <a:chExt cx="912616" cy="512478"/>
            </a:xfrm>
          </p:grpSpPr>
          <p:sp>
            <p:nvSpPr>
              <p:cNvPr id="1069" name="円形吹き出し 24"/>
              <p:cNvSpPr/>
              <p:nvPr/>
            </p:nvSpPr>
            <p:spPr>
              <a:xfrm>
                <a:off x="5731001" y="5090485"/>
                <a:ext cx="912616" cy="512478"/>
              </a:xfrm>
              <a:prstGeom prst="wedgeEllipseCallout">
                <a:avLst>
                  <a:gd name="adj1" fmla="val -37075"/>
                  <a:gd name="adj2" fmla="val 59454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0" name="テキスト ボックス 12"/>
              <p:cNvSpPr txBox="1"/>
              <p:nvPr/>
            </p:nvSpPr>
            <p:spPr>
              <a:xfrm>
                <a:off x="5801541" y="5097332"/>
                <a:ext cx="8322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 smtClean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最大</a:t>
                </a:r>
                <a:endParaRPr kumimoji="1" lang="ja-JP" altLang="en-US" sz="24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endParaRPr>
              </a:p>
            </p:txBody>
          </p:sp>
        </p:grpSp>
        <p:sp>
          <p:nvSpPr>
            <p:cNvPr id="1071" name="テキスト ボックス 13"/>
            <p:cNvSpPr txBox="1"/>
            <p:nvPr/>
          </p:nvSpPr>
          <p:spPr>
            <a:xfrm>
              <a:off x="3225000" y="5935337"/>
              <a:ext cx="9064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(</a:t>
              </a:r>
              <a:r>
                <a:rPr kumimoji="1" lang="ja-JP" altLang="en-US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税込</a:t>
              </a:r>
              <a:r>
                <a:rPr kumimoji="1" lang="en-US" altLang="ja-JP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)</a:t>
              </a:r>
              <a:endPara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sp>
        <p:nvSpPr>
          <p:cNvPr id="1072" name="テキスト ボックス 77"/>
          <p:cNvSpPr txBox="1"/>
          <p:nvPr/>
        </p:nvSpPr>
        <p:spPr>
          <a:xfrm>
            <a:off x="429630" y="5691507"/>
            <a:ext cx="1740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慌てているので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振り込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んでしまって</a:t>
            </a:r>
            <a:r>
              <a:rPr kumimoji="1" lang="en-US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…</a:t>
            </a:r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25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テキスト ボックス 9"/>
          <p:cNvSpPr txBox="1"/>
          <p:nvPr/>
        </p:nvSpPr>
        <p:spPr>
          <a:xfrm>
            <a:off x="3600450" y="7771373"/>
            <a:ext cx="2686049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『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日田市特殊詐欺等被害防止対策</a:t>
            </a:r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推進事業費補助金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の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交付に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関する</a:t>
            </a:r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お問い合わせ先 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』</a:t>
            </a:r>
            <a:r>
              <a:rPr lang="en-US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 </a:t>
            </a:r>
            <a:endParaRPr lang="ja-JP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日田市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役所　市民課　生活安全係</a:t>
            </a:r>
            <a:endParaRPr lang="ja-JP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電話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：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０９７３－２２－８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３９５</a:t>
            </a:r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075" name="テキスト ボックス 10"/>
          <p:cNvSpPr txBox="1"/>
          <p:nvPr/>
        </p:nvSpPr>
        <p:spPr>
          <a:xfrm>
            <a:off x="3674517" y="6109319"/>
            <a:ext cx="23182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電話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の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機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種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、性能、在庫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状況</a:t>
            </a:r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等に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つ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きましては、</a:t>
            </a:r>
            <a:r>
              <a:rPr lang="ja-JP" altLang="en-US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販売店等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</a:t>
            </a:r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お問い合わせ</a:t>
            </a:r>
            <a:r>
              <a:rPr lang="ja-JP" altLang="ja-JP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下さい</a:t>
            </a:r>
            <a:r>
              <a:rPr lang="ja-JP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。</a:t>
            </a:r>
            <a:endParaRPr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en-US" altLang="ja-JP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en-US" altLang="ja-JP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申請総額が予算額を超過する場合には申請</a:t>
            </a:r>
            <a:r>
              <a:rPr lang="ja-JP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締切前</a:t>
            </a:r>
            <a:r>
              <a:rPr lang="ja-JP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であっても募集を終了する</a:t>
            </a:r>
            <a:r>
              <a:rPr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ことがあります。</a:t>
            </a:r>
            <a:endParaRPr kumimoji="1" lang="en-US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grpSp>
        <p:nvGrpSpPr>
          <p:cNvPr id="1076" name="グループ化 15"/>
          <p:cNvGrpSpPr/>
          <p:nvPr/>
        </p:nvGrpSpPr>
        <p:grpSpPr>
          <a:xfrm>
            <a:off x="500063" y="380206"/>
            <a:ext cx="5867552" cy="3126907"/>
            <a:chOff x="500063" y="1428091"/>
            <a:chExt cx="5867552" cy="3653759"/>
          </a:xfrm>
        </p:grpSpPr>
        <p:sp>
          <p:nvSpPr>
            <p:cNvPr id="1077" name="角丸四角形 13"/>
            <p:cNvSpPr/>
            <p:nvPr/>
          </p:nvSpPr>
          <p:spPr>
            <a:xfrm>
              <a:off x="500063" y="1645350"/>
              <a:ext cx="5786437" cy="3436500"/>
            </a:xfrm>
            <a:prstGeom prst="roundRect">
              <a:avLst/>
            </a:prstGeom>
            <a:noFill/>
            <a:ln w="31750" cmpd="thickThin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8" name="テキスト ボックス 4"/>
            <p:cNvSpPr txBox="1"/>
            <p:nvPr/>
          </p:nvSpPr>
          <p:spPr>
            <a:xfrm>
              <a:off x="581177" y="1893066"/>
              <a:ext cx="5786438" cy="2697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&lt;</a:t>
              </a:r>
              <a:r>
                <a:rPr lang="ja-JP" altLang="ja-JP" sz="1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次</a:t>
              </a:r>
              <a:r>
                <a:rPr lang="ja-JP" altLang="ja-JP" sz="16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に掲げる要件をすべて満たす必要があります</a:t>
              </a:r>
              <a:r>
                <a:rPr lang="ja-JP" altLang="ja-JP" sz="1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。</a:t>
              </a:r>
              <a:r>
                <a:rPr lang="en-US" altLang="ja-JP" sz="16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&gt;</a:t>
              </a:r>
            </a:p>
            <a:p>
              <a:endParaRPr lang="ja-JP" altLang="ja-JP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市内に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住所を有し、かつ居住していること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。</a:t>
              </a: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□満６０歳以上の者</a:t>
              </a:r>
              <a:r>
                <a:rPr lang="ja-JP" altLang="en-US" sz="1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又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は</a:t>
              </a:r>
              <a:r>
                <a:rPr lang="ja-JP" altLang="en-US" sz="1400" u="sng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満６０歳以上の者と同一の世帯に属する者で</a:t>
              </a:r>
              <a:endParaRPr lang="en-US" altLang="ja-JP" sz="1400" u="sng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u="sng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　</a:t>
              </a:r>
              <a:r>
                <a:rPr lang="ja-JP" altLang="en-US" sz="1400" u="sng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あること</a:t>
              </a:r>
              <a:r>
                <a:rPr lang="ja-JP" altLang="ja-JP" sz="1400" u="sng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。</a:t>
              </a:r>
              <a:endParaRPr lang="en-US" altLang="ja-JP" sz="1400" u="sng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□領収書に記載されている氏名と設置者（補助対象者）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　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が同一であること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。</a:t>
              </a: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□暴力団員若しくは暴力団員と密接な関係を有する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　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者でないこと。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□同一世帯に属する者が、市税を滞納していないこと。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1079" name="テキスト ボックス 11"/>
            <p:cNvSpPr txBox="1"/>
            <p:nvPr/>
          </p:nvSpPr>
          <p:spPr>
            <a:xfrm>
              <a:off x="684540" y="1428091"/>
              <a:ext cx="3140032" cy="408234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ja-JP" sz="1600" dirty="0">
                  <a:effectLst>
                    <a:outerShdw blurRad="38100" dist="19050" dir="2700000" algn="tl">
                      <a:schemeClr val="dk1">
                        <a:alpha val="40000"/>
                      </a:schemeClr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対象となる方の要件</a:t>
              </a:r>
              <a:endParaRPr kumimoji="1" lang="ja-JP" altLang="en-US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grpSp>
        <p:nvGrpSpPr>
          <p:cNvPr id="1080" name="グループ化 16"/>
          <p:cNvGrpSpPr/>
          <p:nvPr/>
        </p:nvGrpSpPr>
        <p:grpSpPr>
          <a:xfrm>
            <a:off x="500062" y="3569974"/>
            <a:ext cx="5786437" cy="2080915"/>
            <a:chOff x="500062" y="5236815"/>
            <a:chExt cx="5786437" cy="2635605"/>
          </a:xfrm>
        </p:grpSpPr>
        <p:sp>
          <p:nvSpPr>
            <p:cNvPr id="1081" name="角丸四角形 14"/>
            <p:cNvSpPr/>
            <p:nvPr/>
          </p:nvSpPr>
          <p:spPr>
            <a:xfrm>
              <a:off x="500062" y="5437928"/>
              <a:ext cx="5786437" cy="2434492"/>
            </a:xfrm>
            <a:prstGeom prst="roundRect">
              <a:avLst/>
            </a:prstGeom>
            <a:noFill/>
            <a:ln w="31750" cmpd="thickThin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2" name="テキスト ボックス 8"/>
            <p:cNvSpPr txBox="1"/>
            <p:nvPr/>
          </p:nvSpPr>
          <p:spPr>
            <a:xfrm>
              <a:off x="742949" y="5703841"/>
              <a:ext cx="5543550" cy="2027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領収証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その他の支払いをしたことを証する書類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の写</a:t>
              </a:r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し</a:t>
              </a:r>
              <a:endParaRPr lang="ja-JP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（品名が記載されているもの）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□購入した電話機等の機能が確認できる書類の写し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（カタログ、取扱説明書等）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通帳</a:t>
              </a:r>
              <a:r>
                <a:rPr lang="ja-JP" altLang="ja-JP" sz="1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の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写し</a:t>
              </a:r>
              <a:endPara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1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</a:t>
              </a:r>
              <a:r>
                <a:rPr lang="ja-JP" altLang="ja-JP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印鑑</a:t>
              </a:r>
              <a:endPara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ja-JP" altLang="en-US" sz="1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□暴力団員でないことの誓約書</a:t>
              </a:r>
              <a:endParaRPr kumimoji="1"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1083" name="テキスト ボックス 12"/>
            <p:cNvSpPr txBox="1"/>
            <p:nvPr/>
          </p:nvSpPr>
          <p:spPr>
            <a:xfrm>
              <a:off x="693419" y="5236815"/>
              <a:ext cx="3131153" cy="38741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ja-JP" sz="1600" dirty="0">
                  <a:effectLst>
                    <a:outerShdw blurRad="38100" dist="19050" dir="2700000" algn="tl">
                      <a:schemeClr val="dk1">
                        <a:alpha val="40000"/>
                      </a:schemeClr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申請時に必要なもの</a:t>
              </a:r>
              <a:endParaRPr kumimoji="1" lang="ja-JP" altLang="en-US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sp>
        <p:nvSpPr>
          <p:cNvPr id="1084" name="テキスト ボックス 17"/>
          <p:cNvSpPr txBox="1"/>
          <p:nvPr/>
        </p:nvSpPr>
        <p:spPr>
          <a:xfrm>
            <a:off x="514994" y="6157756"/>
            <a:ext cx="308545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①補助を受けようとする方は電話機を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購入する前に、日田市役所市民課に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購入予定の電話機等の型番を伝え、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補助対象となるか確認してください。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en-US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すでに購入済の方も購入時期が４月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１日以降で３か月以内かつ、補助対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象の機種であれば補助を受けること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ができます。</a:t>
            </a:r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②販売店等で購入します。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③市民課に備え付けの申請書に、必要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書類を添付して市民課窓口に提出し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ます。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en-US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なお申請書は市のホームページ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http://www.city.hita.oita.jp</a:t>
            </a: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からダウンロードできます。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④額の確定後、申請者の口座に補助金</a:t>
            </a:r>
            <a:endParaRPr kumimoji="1" lang="en-US" altLang="ja-JP" sz="1200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ja-JP" altLang="en-US" sz="1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が振り込まれます。</a:t>
            </a:r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085" name="角丸四角形 20"/>
          <p:cNvSpPr/>
          <p:nvPr/>
        </p:nvSpPr>
        <p:spPr>
          <a:xfrm>
            <a:off x="500062" y="5948697"/>
            <a:ext cx="2990562" cy="3440713"/>
          </a:xfrm>
          <a:prstGeom prst="roundRect">
            <a:avLst/>
          </a:prstGeom>
          <a:noFill/>
          <a:ln w="31750" cmpd="thickThin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テキスト ボックス 22"/>
          <p:cNvSpPr txBox="1"/>
          <p:nvPr/>
        </p:nvSpPr>
        <p:spPr>
          <a:xfrm>
            <a:off x="684541" y="5816931"/>
            <a:ext cx="2519835" cy="29238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ja-JP" altLang="ja-JP" sz="13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申請</a:t>
            </a:r>
            <a:r>
              <a:rPr lang="ja-JP" altLang="en-US" sz="13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から補助金交付までの流れ</a:t>
            </a:r>
            <a:endParaRPr kumimoji="1" lang="ja-JP" altLang="en-US" sz="13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7429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725</TotalTime>
  <Words>292</Words>
  <Application>JUST Focus</Application>
  <Paragraphs>77</Paragraph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DFKai-SB</vt:lpstr>
      <vt:lpstr>HG創英角ｺﾞｼｯｸUB</vt:lpstr>
      <vt:lpstr>ＭＳ Ｐゴシック</vt:lpstr>
      <vt:lpstr>游ゴシック</vt:lpstr>
      <vt:lpstr>游ゴシック Light</vt:lpstr>
      <vt:lpstr>Arial</vt:lpstr>
      <vt:lpstr>Calibri</vt:lpstr>
      <vt:lpstr>Calibri Light</vt:lpstr>
      <vt:lpstr>Haettenschweiler</vt:lpstr>
      <vt:lpstr>Office テーマ</vt:lpstr>
      <vt:lpstr>PowerPoint プレゼンテーション</vt:lpstr>
      <vt:lpstr>PowerPoint プレゼンテーション</vt:lpstr>
    </vt:vector>
  </TitlesOfParts>
  <Company>日田市役所</Company>
  <LinksUpToDate>false</LinksUpToDate>
  <SharedDoc>false</SharedDoc>
  <HyperlinksChanged>false</HyperlinksChanged>
  <AppVersion>5.0.4</AppVersion>
  <PresentationFormat>ユーザー設定</PresentationFormat>
  <Slides>2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山本正義</dc:creator>
  <cp:lastModifiedBy>市民環境部　市民課</cp:lastModifiedBy>
  <cp:lastPrinted>2023-03-28T06:41:03Z</cp:lastPrinted>
  <dcterms:created xsi:type="dcterms:W3CDTF">2019-11-21T01:48:29Z</dcterms:created>
  <dcterms:modified xsi:type="dcterms:W3CDTF">2025-05-09T08:20:49Z</dcterms:modified>
  <cp:revision>66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