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1386" y="66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CF957C-73DF-423A-B904-12C91BE4869F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A2BF1-4E24-43D1-828E-CF29547E52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36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A2BF1-4E24-43D1-828E-CF29547E525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242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FDE5-7DD4-4F55-BABF-898E115883E5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46BE-4225-4829-9A16-62B716F40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1273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FDE5-7DD4-4F55-BABF-898E115883E5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46BE-4225-4829-9A16-62B716F40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657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FDE5-7DD4-4F55-BABF-898E115883E5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46BE-4225-4829-9A16-62B716F40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993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FDE5-7DD4-4F55-BABF-898E115883E5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46BE-4225-4829-9A16-62B716F40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6852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FDE5-7DD4-4F55-BABF-898E115883E5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46BE-4225-4829-9A16-62B716F40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000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FDE5-7DD4-4F55-BABF-898E115883E5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46BE-4225-4829-9A16-62B716F40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66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FDE5-7DD4-4F55-BABF-898E115883E5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46BE-4225-4829-9A16-62B716F40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751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FDE5-7DD4-4F55-BABF-898E115883E5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46BE-4225-4829-9A16-62B716F40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764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FDE5-7DD4-4F55-BABF-898E115883E5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46BE-4225-4829-9A16-62B716F40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27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FDE5-7DD4-4F55-BABF-898E115883E5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46BE-4225-4829-9A16-62B716F40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6623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FDE5-7DD4-4F55-BABF-898E115883E5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646BE-4225-4829-9A16-62B716F40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43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AFDE5-7DD4-4F55-BABF-898E115883E5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46BE-4225-4829-9A16-62B716F40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468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80682" y="113117"/>
            <a:ext cx="8985998" cy="61939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400" b="1" dirty="0" smtClean="0"/>
              <a:t>新たに「マイナンバー総合フリーダイヤル」を開設しました。</a:t>
            </a:r>
            <a:endParaRPr lang="ja-JP" altLang="en-US" sz="2400" b="1" dirty="0"/>
          </a:p>
        </p:txBody>
      </p:sp>
      <p:sp>
        <p:nvSpPr>
          <p:cNvPr id="34" name="角丸四角形 33"/>
          <p:cNvSpPr/>
          <p:nvPr/>
        </p:nvSpPr>
        <p:spPr>
          <a:xfrm>
            <a:off x="150071" y="1732101"/>
            <a:ext cx="8843858" cy="5062778"/>
          </a:xfrm>
          <a:prstGeom prst="roundRect">
            <a:avLst>
              <a:gd name="adj" fmla="val 8311"/>
            </a:avLst>
          </a:prstGeom>
          <a:solidFill>
            <a:schemeClr val="accent6">
              <a:lumMod val="20000"/>
              <a:lumOff val="80000"/>
              <a:alpha val="50000"/>
            </a:schemeClr>
          </a:solidFill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</a:t>
            </a:r>
            <a:r>
              <a:rPr lang="ja-JP" alt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「通知カード」「個人番号カード」に関することや、その他マイナンバー制度に</a:t>
            </a:r>
            <a:endParaRPr lang="en-US" altLang="ja-JP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関するお問合せにお答えします。</a:t>
            </a:r>
            <a:endParaRPr lang="en-US" altLang="ja-JP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●音声ガイダンスに従って、お聞きになりたい情報のメニューを選択してください。</a:t>
            </a:r>
            <a:endParaRPr lang="en-US" altLang="ja-JP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</a:t>
            </a:r>
            <a:r>
              <a:rPr lang="ja-JP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既存のナビダイヤルも継続して設置</a:t>
            </a:r>
            <a:r>
              <a:rPr lang="ja-JP" alt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しております</a:t>
            </a:r>
            <a:r>
              <a:rPr lang="ja-JP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。こちらの音声案内</a:t>
            </a:r>
            <a:r>
              <a:rPr lang="ja-JP" alt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でもフリー</a:t>
            </a:r>
            <a:endParaRPr lang="en-US" altLang="ja-JP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ダイヤル</a:t>
            </a:r>
            <a:r>
              <a:rPr lang="ja-JP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を紹介しています。</a:t>
            </a:r>
            <a:endParaRPr lang="en-US" altLang="ja-JP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200"/>
              </a:lnSpc>
            </a:pPr>
            <a:endParaRPr lang="en-US" altLang="ja-JP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1200"/>
              </a:spcBef>
            </a:pPr>
            <a:r>
              <a:rPr lang="ja-JP" altLang="en-US" u="sng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・ 平日</a:t>
            </a:r>
            <a:r>
              <a:rPr lang="en-US" altLang="ja-JP" u="sng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  <a:r>
              <a:rPr lang="ja-JP" altLang="en-US" u="sng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９：３０～２２：００　土日祝　９：３０～１７：３０ （年末年始</a:t>
            </a:r>
            <a:r>
              <a:rPr lang="en-US" altLang="ja-JP" u="sng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12</a:t>
            </a:r>
            <a:r>
              <a:rPr lang="ja-JP" altLang="en-US" u="sng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月</a:t>
            </a:r>
            <a:r>
              <a:rPr lang="en-US" altLang="ja-JP" u="sng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29</a:t>
            </a:r>
            <a:r>
              <a:rPr lang="ja-JP" altLang="en-US" u="sng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日～</a:t>
            </a:r>
            <a:r>
              <a:rPr lang="en-US" altLang="ja-JP" u="sng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</a:t>
            </a:r>
            <a:r>
              <a:rPr lang="ja-JP" altLang="en-US" u="sng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月</a:t>
            </a:r>
            <a:r>
              <a:rPr lang="en-US" altLang="ja-JP" u="sng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</a:t>
            </a:r>
            <a:r>
              <a:rPr lang="ja-JP" altLang="en-US" u="sng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日を除く）</a:t>
            </a:r>
            <a:endParaRPr lang="en-US" altLang="ja-JP" u="sng" dirty="0" smtClean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lang="en-US" altLang="ja-JP" sz="1200" dirty="0" smtClean="0">
                <a:solidFill>
                  <a:schemeClr val="tx1"/>
                </a:solidFill>
              </a:rPr>
              <a:t>      </a:t>
            </a:r>
          </a:p>
          <a:p>
            <a:pPr>
              <a:spcBef>
                <a:spcPts val="600"/>
              </a:spcBef>
            </a:pP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　　</a:t>
            </a:r>
            <a:r>
              <a:rPr lang="en-US" altLang="ja-JP" sz="1600" dirty="0">
                <a:solidFill>
                  <a:schemeClr val="tx1"/>
                </a:solidFill>
                <a:latin typeface="+mn-ea"/>
              </a:rPr>
              <a:t>※</a:t>
            </a: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　一部ＩＰ電話等で上記ダイヤルに繋がらない場合（有料）</a:t>
            </a:r>
          </a:p>
          <a:p>
            <a:pPr>
              <a:spcBef>
                <a:spcPts val="600"/>
              </a:spcBef>
            </a:pP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　　　　　・ マイナンバー制度に関すること 　　　　　　　　　　　　０５０－３８１６－９４０５</a:t>
            </a:r>
          </a:p>
          <a:p>
            <a:pPr>
              <a:spcBef>
                <a:spcPts val="600"/>
              </a:spcBef>
            </a:pP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　　　　　・ 「通知カード」「個人番号カード」に関すること　　　　０５０－３８１８－１２５０</a:t>
            </a:r>
          </a:p>
          <a:p>
            <a:pPr>
              <a:spcBef>
                <a:spcPts val="600"/>
              </a:spcBef>
            </a:pP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　　　  　</a:t>
            </a:r>
          </a:p>
          <a:p>
            <a:pPr>
              <a:spcBef>
                <a:spcPts val="600"/>
              </a:spcBef>
            </a:pP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　　</a:t>
            </a:r>
            <a:r>
              <a:rPr lang="en-US" altLang="ja-JP" sz="1600" dirty="0">
                <a:solidFill>
                  <a:schemeClr val="tx1"/>
                </a:solidFill>
                <a:latin typeface="+mn-ea"/>
              </a:rPr>
              <a:t>※</a:t>
            </a: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　英語・中国語・韓国語・スペイン語・ポルトガル語対応のフリーダイヤル</a:t>
            </a:r>
          </a:p>
          <a:p>
            <a:pPr>
              <a:spcBef>
                <a:spcPts val="600"/>
              </a:spcBef>
            </a:pP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　　　  　・ マイナンバー制度に関すること　　　　　  　   　　　 　０１２０－０１７８－２６</a:t>
            </a:r>
          </a:p>
          <a:p>
            <a:pPr>
              <a:spcBef>
                <a:spcPts val="600"/>
              </a:spcBef>
            </a:pP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　　  　　・ 「通知カード」「個人番号カード」に関すること　　　 　</a:t>
            </a:r>
            <a:r>
              <a:rPr lang="ja-JP" altLang="en-US" sz="1600" dirty="0" smtClean="0">
                <a:solidFill>
                  <a:schemeClr val="tx1"/>
                </a:solidFill>
                <a:latin typeface="+mn-ea"/>
              </a:rPr>
              <a:t>０１２０－０１７８－２７</a:t>
            </a:r>
            <a:endParaRPr lang="en-US" altLang="ja-JP" sz="1600" dirty="0" smtClean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1600" dirty="0" smtClean="0">
                <a:solidFill>
                  <a:schemeClr val="tx1"/>
                </a:solidFill>
                <a:latin typeface="+mn-ea"/>
              </a:rPr>
              <a:t>　　　　　　（英語以外の言語については、平日</a:t>
            </a:r>
            <a:r>
              <a:rPr lang="en-US" altLang="ja-JP" sz="1600" dirty="0" smtClean="0">
                <a:solidFill>
                  <a:schemeClr val="tx1"/>
                </a:solidFill>
                <a:latin typeface="+mn-ea"/>
              </a:rPr>
              <a:t>9</a:t>
            </a:r>
            <a:r>
              <a:rPr lang="ja-JP" altLang="en-US" sz="1600" dirty="0" smtClean="0">
                <a:solidFill>
                  <a:schemeClr val="tx1"/>
                </a:solidFill>
                <a:latin typeface="+mn-ea"/>
              </a:rPr>
              <a:t>：</a:t>
            </a:r>
            <a:r>
              <a:rPr lang="en-US" altLang="ja-JP" sz="1600" dirty="0" smtClean="0">
                <a:solidFill>
                  <a:schemeClr val="tx1"/>
                </a:solidFill>
                <a:latin typeface="+mn-ea"/>
              </a:rPr>
              <a:t>30</a:t>
            </a:r>
            <a:r>
              <a:rPr lang="ja-JP" altLang="en-US" sz="1600" dirty="0" smtClean="0">
                <a:solidFill>
                  <a:schemeClr val="tx1"/>
                </a:solidFill>
                <a:latin typeface="+mn-ea"/>
              </a:rPr>
              <a:t>～</a:t>
            </a:r>
            <a:r>
              <a:rPr lang="en-US" altLang="ja-JP" sz="1600" dirty="0" smtClean="0">
                <a:solidFill>
                  <a:schemeClr val="tx1"/>
                </a:solidFill>
                <a:latin typeface="+mn-ea"/>
              </a:rPr>
              <a:t>20</a:t>
            </a:r>
            <a:r>
              <a:rPr lang="ja-JP" altLang="en-US" sz="1600" dirty="0" smtClean="0">
                <a:solidFill>
                  <a:schemeClr val="tx1"/>
                </a:solidFill>
                <a:latin typeface="+mn-ea"/>
              </a:rPr>
              <a:t>：</a:t>
            </a:r>
            <a:r>
              <a:rPr lang="en-US" altLang="ja-JP" sz="1600" dirty="0" smtClean="0">
                <a:solidFill>
                  <a:schemeClr val="tx1"/>
                </a:solidFill>
                <a:latin typeface="+mn-ea"/>
              </a:rPr>
              <a:t>00</a:t>
            </a:r>
            <a:r>
              <a:rPr lang="ja-JP" altLang="en-US" sz="1600" dirty="0" err="1" smtClean="0">
                <a:solidFill>
                  <a:schemeClr val="tx1"/>
                </a:solidFill>
                <a:latin typeface="+mn-ea"/>
              </a:rPr>
              <a:t>までの</a:t>
            </a:r>
            <a:r>
              <a:rPr lang="ja-JP" altLang="en-US" sz="1600" dirty="0" smtClean="0">
                <a:solidFill>
                  <a:schemeClr val="tx1"/>
                </a:solidFill>
                <a:latin typeface="+mn-ea"/>
              </a:rPr>
              <a:t>対応となります。）</a:t>
            </a:r>
            <a:endParaRPr lang="ja-JP" altLang="en-US" sz="1600" dirty="0">
              <a:solidFill>
                <a:schemeClr val="tx1"/>
              </a:solidFill>
              <a:latin typeface="+mn-ea"/>
            </a:endParaRPr>
          </a:p>
          <a:p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245564" y="876395"/>
            <a:ext cx="6816535" cy="737993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 smtClean="0">
                <a:solidFill>
                  <a:srgbClr val="FF0000"/>
                </a:solidFill>
              </a:rPr>
              <a:t>０１２０－９５－０１７８（無料）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391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376</TotalTime>
  <Words>35</Words>
  <Application>Microsoft Office PowerPoint</Application>
  <PresentationFormat>画面に合わせる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森 康郎（社会保障改革担当室）</cp:lastModifiedBy>
  <cp:revision>3</cp:revision>
  <cp:lastPrinted>2015-10-28T07:21:11Z</cp:lastPrinted>
  <dcterms:created xsi:type="dcterms:W3CDTF">2015-10-26T06:38:59Z</dcterms:created>
  <dcterms:modified xsi:type="dcterms:W3CDTF">2015-10-29T09:36:13Z</dcterms:modified>
</cp:coreProperties>
</file>